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5"/>
  </p:notesMasterIdLst>
  <p:sldIdLst>
    <p:sldId id="256" r:id="rId2"/>
    <p:sldId id="286" r:id="rId3"/>
    <p:sldId id="278" r:id="rId4"/>
    <p:sldId id="257" r:id="rId5"/>
    <p:sldId id="307" r:id="rId6"/>
    <p:sldId id="308" r:id="rId7"/>
    <p:sldId id="309" r:id="rId8"/>
    <p:sldId id="310" r:id="rId9"/>
    <p:sldId id="281" r:id="rId10"/>
    <p:sldId id="265" r:id="rId11"/>
    <p:sldId id="284" r:id="rId12"/>
    <p:sldId id="283" r:id="rId13"/>
    <p:sldId id="312" r:id="rId14"/>
    <p:sldId id="313" r:id="rId15"/>
    <p:sldId id="314" r:id="rId16"/>
    <p:sldId id="282" r:id="rId17"/>
    <p:sldId id="311" r:id="rId18"/>
    <p:sldId id="262" r:id="rId19"/>
    <p:sldId id="264" r:id="rId20"/>
    <p:sldId id="315" r:id="rId21"/>
    <p:sldId id="316" r:id="rId22"/>
    <p:sldId id="317" r:id="rId23"/>
    <p:sldId id="318" r:id="rId24"/>
    <p:sldId id="258" r:id="rId25"/>
    <p:sldId id="319" r:id="rId26"/>
    <p:sldId id="320" r:id="rId27"/>
    <p:sldId id="321" r:id="rId28"/>
    <p:sldId id="322" r:id="rId29"/>
    <p:sldId id="323" r:id="rId30"/>
    <p:sldId id="324" r:id="rId31"/>
    <p:sldId id="325" r:id="rId32"/>
    <p:sldId id="326" r:id="rId33"/>
    <p:sldId id="287" r:id="rId34"/>
  </p:sldIdLst>
  <p:sldSz cx="9144000" cy="5143500" type="screen16x9"/>
  <p:notesSz cx="6858000" cy="9144000"/>
  <p:embeddedFontLst>
    <p:embeddedFont>
      <p:font typeface="Montserrat" panose="00000500000000000000" pitchFamily="2" charset="0"/>
      <p:regular r:id="rId36"/>
      <p:bold r:id="rId37"/>
      <p:italic r:id="rId38"/>
      <p:boldItalic r:id="rId39"/>
    </p:embeddedFont>
    <p:embeddedFont>
      <p:font typeface="Montserrat Black" panose="020B0604020202020204" charset="0"/>
      <p:bold r:id="rId40"/>
      <p:boldItalic r:id="rId41"/>
    </p:embeddedFont>
    <p:embeddedFont>
      <p:font typeface="Montserrat Medium" panose="020B0604020202020204" charset="0"/>
      <p:regular r:id="rId42"/>
      <p:bold r:id="rId43"/>
      <p:italic r:id="rId44"/>
      <p:boldItalic r:id="rId45"/>
    </p:embeddedFont>
    <p:embeddedFont>
      <p:font typeface="Palanquin Dark"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UMER NAEEM" initials="MUN" lastIdx="1" clrIdx="0">
    <p:extLst>
      <p:ext uri="{19B8F6BF-5375-455C-9EA6-DF929625EA0E}">
        <p15:presenceInfo xmlns:p15="http://schemas.microsoft.com/office/powerpoint/2012/main" userId="MUHAMMAD UMER NAEE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E9C9A1-25E2-46EE-9DDE-55B5A3DA1293}">
  <a:tblStyle styleId="{C1E9C9A1-25E2-46EE-9DDE-55B5A3DA12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4660"/>
  </p:normalViewPr>
  <p:slideViewPr>
    <p:cSldViewPr snapToGrid="0">
      <p:cViewPr varScale="1">
        <p:scale>
          <a:sx n="96" d="100"/>
          <a:sy n="96" d="100"/>
        </p:scale>
        <p:origin x="6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31T12:39:09.248"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e29be8a9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e29be8a9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9e29be8a9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9e29be8a9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e29be8a99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e29be8a99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9e29be8a9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9e29be8a9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717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e29be8a99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e29be8a99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53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9e29be8a9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9e29be8a9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12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9e29be8a99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9e29be8a99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e29be8a99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e29be8a99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015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9e49fdd25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9e49fdd25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9e49fdd256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9e49fdd256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830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37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902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288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6110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551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368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839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5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9d26661e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9d26661e9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975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287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056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9e29be8a9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9e29be8a9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527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90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45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5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9e29be8a99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9e29be8a99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31250" y="1608000"/>
            <a:ext cx="4917000" cy="19275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600"/>
              <a:buFont typeface="Montserrat Black"/>
              <a:buNone/>
              <a:defRPr sz="5600" b="0">
                <a:latin typeface="Montserrat Black"/>
                <a:ea typeface="Montserrat Black"/>
                <a:cs typeface="Montserrat Black"/>
                <a:sym typeface="Montserrat Black"/>
              </a:defRPr>
            </a:lvl1pPr>
            <a:lvl2pPr lvl="1"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2pPr>
            <a:lvl3pPr lvl="2"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3pPr>
            <a:lvl4pPr lvl="3"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4pPr>
            <a:lvl5pPr lvl="4"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5pPr>
            <a:lvl6pPr lvl="5"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6pPr>
            <a:lvl7pPr lvl="6"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7pPr>
            <a:lvl8pPr lvl="7"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8pPr>
            <a:lvl9pPr lvl="8"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9pPr>
          </a:lstStyle>
          <a:p>
            <a:endParaRPr/>
          </a:p>
        </p:txBody>
      </p:sp>
      <p:sp>
        <p:nvSpPr>
          <p:cNvPr id="10" name="Google Shape;10;p2"/>
          <p:cNvSpPr txBox="1">
            <a:spLocks noGrp="1"/>
          </p:cNvSpPr>
          <p:nvPr>
            <p:ph type="subTitle" idx="1"/>
          </p:nvPr>
        </p:nvSpPr>
        <p:spPr>
          <a:xfrm>
            <a:off x="600999" y="4018475"/>
            <a:ext cx="3576300" cy="69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2">
  <p:cSld name="CUSTOM_11">
    <p:spTree>
      <p:nvGrpSpPr>
        <p:cNvPr id="1" name="Shape 121"/>
        <p:cNvGrpSpPr/>
        <p:nvPr/>
      </p:nvGrpSpPr>
      <p:grpSpPr>
        <a:xfrm>
          <a:off x="0" y="0"/>
          <a:ext cx="0" cy="0"/>
          <a:chOff x="0" y="0"/>
          <a:chExt cx="0" cy="0"/>
        </a:xfrm>
      </p:grpSpPr>
      <p:sp>
        <p:nvSpPr>
          <p:cNvPr id="122" name="Google Shape;122;p23"/>
          <p:cNvSpPr txBox="1">
            <a:spLocks noGrp="1"/>
          </p:cNvSpPr>
          <p:nvPr>
            <p:ph type="subTitle" idx="1"/>
          </p:nvPr>
        </p:nvSpPr>
        <p:spPr>
          <a:xfrm>
            <a:off x="720000" y="2776472"/>
            <a:ext cx="3330300" cy="13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 name="Google Shape;123;p23"/>
          <p:cNvSpPr txBox="1">
            <a:spLocks noGrp="1"/>
          </p:cNvSpPr>
          <p:nvPr>
            <p:ph type="title"/>
          </p:nvPr>
        </p:nvSpPr>
        <p:spPr>
          <a:xfrm>
            <a:off x="720000" y="1691155"/>
            <a:ext cx="3330300" cy="1128300"/>
          </a:xfrm>
          <a:prstGeom prst="rect">
            <a:avLst/>
          </a:prstGeom>
          <a:noFill/>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24" name="Google Shape;124;p23"/>
          <p:cNvSpPr/>
          <p:nvPr/>
        </p:nvSpPr>
        <p:spPr>
          <a:xfrm rot="-5400000" flipH="1">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3">
  <p:cSld name="CUSTOM_17">
    <p:spTree>
      <p:nvGrpSpPr>
        <p:cNvPr id="1" name="Shape 131"/>
        <p:cNvGrpSpPr/>
        <p:nvPr/>
      </p:nvGrpSpPr>
      <p:grpSpPr>
        <a:xfrm>
          <a:off x="0" y="0"/>
          <a:ext cx="0" cy="0"/>
          <a:chOff x="0" y="0"/>
          <a:chExt cx="0" cy="0"/>
        </a:xfrm>
      </p:grpSpPr>
      <p:sp>
        <p:nvSpPr>
          <p:cNvPr id="132" name="Google Shape;132;p25"/>
          <p:cNvSpPr/>
          <p:nvPr/>
        </p:nvSpPr>
        <p:spPr>
          <a:xfrm>
            <a:off x="0" y="0"/>
            <a:ext cx="4572000" cy="51435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5"/>
          <p:cNvSpPr txBox="1">
            <a:spLocks noGrp="1"/>
          </p:cNvSpPr>
          <p:nvPr>
            <p:ph type="subTitle" idx="1"/>
          </p:nvPr>
        </p:nvSpPr>
        <p:spPr>
          <a:xfrm>
            <a:off x="977168" y="3028948"/>
            <a:ext cx="2704500" cy="9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FFFFFF"/>
                </a:solidFill>
                <a:latin typeface="Montserrat Medium"/>
                <a:ea typeface="Montserrat Medium"/>
                <a:cs typeface="Montserrat Medium"/>
                <a:sym typeface="Montserrat Medium"/>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134" name="Google Shape;134;p25"/>
          <p:cNvSpPr txBox="1">
            <a:spLocks noGrp="1"/>
          </p:cNvSpPr>
          <p:nvPr>
            <p:ph type="title"/>
          </p:nvPr>
        </p:nvSpPr>
        <p:spPr>
          <a:xfrm>
            <a:off x="977312" y="2630149"/>
            <a:ext cx="2704500" cy="37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2pPr>
            <a:lvl3pPr lvl="2"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3pPr>
            <a:lvl4pPr lvl="3"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4pPr>
            <a:lvl5pPr lvl="4"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5pPr>
            <a:lvl6pPr lvl="5"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6pPr>
            <a:lvl7pPr lvl="6"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7pPr>
            <a:lvl8pPr lvl="7"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8pPr>
            <a:lvl9pPr lvl="8"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9pPr>
          </a:lstStyle>
          <a:p>
            <a:endParaRPr/>
          </a:p>
        </p:txBody>
      </p:sp>
      <p:sp>
        <p:nvSpPr>
          <p:cNvPr id="135" name="Google Shape;135;p25"/>
          <p:cNvSpPr txBox="1">
            <a:spLocks noGrp="1"/>
          </p:cNvSpPr>
          <p:nvPr>
            <p:ph type="subTitle" idx="2"/>
          </p:nvPr>
        </p:nvSpPr>
        <p:spPr>
          <a:xfrm>
            <a:off x="5462188" y="3028948"/>
            <a:ext cx="2704500" cy="9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36" name="Google Shape;136;p25"/>
          <p:cNvSpPr txBox="1">
            <a:spLocks noGrp="1"/>
          </p:cNvSpPr>
          <p:nvPr>
            <p:ph type="title" idx="3"/>
          </p:nvPr>
        </p:nvSpPr>
        <p:spPr>
          <a:xfrm>
            <a:off x="5462332" y="2630149"/>
            <a:ext cx="2704500" cy="37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2pPr>
            <a:lvl3pPr lvl="2"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3pPr>
            <a:lvl4pPr lvl="3"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4pPr>
            <a:lvl5pPr lvl="4"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5pPr>
            <a:lvl6pPr lvl="5"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6pPr>
            <a:lvl7pPr lvl="6"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7pPr>
            <a:lvl8pPr lvl="7"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8pPr>
            <a:lvl9pPr lvl="8"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137"/>
        <p:cNvGrpSpPr/>
        <p:nvPr/>
      </p:nvGrpSpPr>
      <p:grpSpPr>
        <a:xfrm>
          <a:off x="0" y="0"/>
          <a:ext cx="0" cy="0"/>
          <a:chOff x="0" y="0"/>
          <a:chExt cx="0" cy="0"/>
        </a:xfrm>
      </p:grpSpPr>
      <p:sp>
        <p:nvSpPr>
          <p:cNvPr id="138" name="Google Shape;138;p26"/>
          <p:cNvSpPr txBox="1">
            <a:spLocks noGrp="1"/>
          </p:cNvSpPr>
          <p:nvPr>
            <p:ph type="subTitle" idx="1"/>
          </p:nvPr>
        </p:nvSpPr>
        <p:spPr>
          <a:xfrm>
            <a:off x="4400625" y="2308977"/>
            <a:ext cx="3355200" cy="103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FFFFF"/>
                </a:solidFill>
                <a:latin typeface="Montserrat Medium"/>
                <a:ea typeface="Montserrat Medium"/>
                <a:cs typeface="Montserrat Medium"/>
                <a:sym typeface="Montserrat Medium"/>
              </a:defRPr>
            </a:lvl1pPr>
            <a:lvl2pPr lvl="1" rtl="0">
              <a:spcBef>
                <a:spcPts val="0"/>
              </a:spcBef>
              <a:spcAft>
                <a:spcPts val="0"/>
              </a:spcAft>
              <a:buNone/>
              <a:defRPr sz="1400">
                <a:solidFill>
                  <a:srgbClr val="FFFFFF"/>
                </a:solidFill>
                <a:latin typeface="Montserrat Medium"/>
                <a:ea typeface="Montserrat Medium"/>
                <a:cs typeface="Montserrat Medium"/>
                <a:sym typeface="Montserrat Medium"/>
              </a:defRPr>
            </a:lvl2pPr>
            <a:lvl3pPr lvl="2" rtl="0">
              <a:spcBef>
                <a:spcPts val="0"/>
              </a:spcBef>
              <a:spcAft>
                <a:spcPts val="0"/>
              </a:spcAft>
              <a:buNone/>
              <a:defRPr sz="1400">
                <a:solidFill>
                  <a:srgbClr val="FFFFFF"/>
                </a:solidFill>
                <a:latin typeface="Montserrat Medium"/>
                <a:ea typeface="Montserrat Medium"/>
                <a:cs typeface="Montserrat Medium"/>
                <a:sym typeface="Montserrat Medium"/>
              </a:defRPr>
            </a:lvl3pPr>
            <a:lvl4pPr lvl="3" rtl="0">
              <a:spcBef>
                <a:spcPts val="0"/>
              </a:spcBef>
              <a:spcAft>
                <a:spcPts val="0"/>
              </a:spcAft>
              <a:buNone/>
              <a:defRPr sz="1400">
                <a:solidFill>
                  <a:srgbClr val="FFFFFF"/>
                </a:solidFill>
                <a:latin typeface="Montserrat Medium"/>
                <a:ea typeface="Montserrat Medium"/>
                <a:cs typeface="Montserrat Medium"/>
                <a:sym typeface="Montserrat Medium"/>
              </a:defRPr>
            </a:lvl4pPr>
            <a:lvl5pPr lvl="4" rtl="0">
              <a:spcBef>
                <a:spcPts val="0"/>
              </a:spcBef>
              <a:spcAft>
                <a:spcPts val="0"/>
              </a:spcAft>
              <a:buNone/>
              <a:defRPr sz="1400">
                <a:solidFill>
                  <a:srgbClr val="FFFFFF"/>
                </a:solidFill>
                <a:latin typeface="Montserrat Medium"/>
                <a:ea typeface="Montserrat Medium"/>
                <a:cs typeface="Montserrat Medium"/>
                <a:sym typeface="Montserrat Medium"/>
              </a:defRPr>
            </a:lvl5pPr>
            <a:lvl6pPr lvl="5" rtl="0">
              <a:spcBef>
                <a:spcPts val="0"/>
              </a:spcBef>
              <a:spcAft>
                <a:spcPts val="0"/>
              </a:spcAft>
              <a:buNone/>
              <a:defRPr sz="1400">
                <a:solidFill>
                  <a:srgbClr val="FFFFFF"/>
                </a:solidFill>
                <a:latin typeface="Montserrat Medium"/>
                <a:ea typeface="Montserrat Medium"/>
                <a:cs typeface="Montserrat Medium"/>
                <a:sym typeface="Montserrat Medium"/>
              </a:defRPr>
            </a:lvl6pPr>
            <a:lvl7pPr lvl="6" rtl="0">
              <a:spcBef>
                <a:spcPts val="0"/>
              </a:spcBef>
              <a:spcAft>
                <a:spcPts val="0"/>
              </a:spcAft>
              <a:buNone/>
              <a:defRPr sz="1400">
                <a:solidFill>
                  <a:srgbClr val="FFFFFF"/>
                </a:solidFill>
                <a:latin typeface="Montserrat Medium"/>
                <a:ea typeface="Montserrat Medium"/>
                <a:cs typeface="Montserrat Medium"/>
                <a:sym typeface="Montserrat Medium"/>
              </a:defRPr>
            </a:lvl7pPr>
            <a:lvl8pPr lvl="7" rtl="0">
              <a:spcBef>
                <a:spcPts val="0"/>
              </a:spcBef>
              <a:spcAft>
                <a:spcPts val="0"/>
              </a:spcAft>
              <a:buNone/>
              <a:defRPr sz="1400">
                <a:solidFill>
                  <a:srgbClr val="FFFFFF"/>
                </a:solidFill>
                <a:latin typeface="Montserrat Medium"/>
                <a:ea typeface="Montserrat Medium"/>
                <a:cs typeface="Montserrat Medium"/>
                <a:sym typeface="Montserrat Medium"/>
              </a:defRPr>
            </a:lvl8pPr>
            <a:lvl9pPr lvl="8" rtl="0">
              <a:spcBef>
                <a:spcPts val="0"/>
              </a:spcBef>
              <a:spcAft>
                <a:spcPts val="0"/>
              </a:spcAft>
              <a:buNone/>
              <a:defRPr sz="1400">
                <a:solidFill>
                  <a:srgbClr val="FFFFFF"/>
                </a:solidFill>
                <a:latin typeface="Montserrat Medium"/>
                <a:ea typeface="Montserrat Medium"/>
                <a:cs typeface="Montserrat Medium"/>
                <a:sym typeface="Montserrat Medium"/>
              </a:defRPr>
            </a:lvl9pPr>
          </a:lstStyle>
          <a:p>
            <a:endParaRPr/>
          </a:p>
        </p:txBody>
      </p:sp>
      <p:sp>
        <p:nvSpPr>
          <p:cNvPr id="139" name="Google Shape;139;p26"/>
          <p:cNvSpPr txBox="1">
            <a:spLocks noGrp="1"/>
          </p:cNvSpPr>
          <p:nvPr>
            <p:ph type="title"/>
          </p:nvPr>
        </p:nvSpPr>
        <p:spPr>
          <a:xfrm>
            <a:off x="4260900" y="1411127"/>
            <a:ext cx="3710400" cy="97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0" name="Google Shape;140;p26"/>
          <p:cNvSpPr txBox="1"/>
          <p:nvPr/>
        </p:nvSpPr>
        <p:spPr>
          <a:xfrm>
            <a:off x="4724400" y="3683350"/>
            <a:ext cx="3852000" cy="612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2_1_1_1">
    <p:spTree>
      <p:nvGrpSpPr>
        <p:cNvPr id="1" name="Shape 150"/>
        <p:cNvGrpSpPr/>
        <p:nvPr/>
      </p:nvGrpSpPr>
      <p:grpSpPr>
        <a:xfrm>
          <a:off x="0" y="0"/>
          <a:ext cx="0" cy="0"/>
          <a:chOff x="0" y="0"/>
          <a:chExt cx="0" cy="0"/>
        </a:xfrm>
      </p:grpSpPr>
      <p:sp>
        <p:nvSpPr>
          <p:cNvPr id="151" name="Google Shape;151;p29"/>
          <p:cNvSpPr txBox="1">
            <a:spLocks noGrp="1"/>
          </p:cNvSpPr>
          <p:nvPr>
            <p:ph type="subTitle" idx="1"/>
          </p:nvPr>
        </p:nvSpPr>
        <p:spPr>
          <a:xfrm>
            <a:off x="720000" y="1425422"/>
            <a:ext cx="2927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152" name="Google Shape;152;p29"/>
          <p:cNvSpPr txBox="1">
            <a:spLocks noGrp="1"/>
          </p:cNvSpPr>
          <p:nvPr>
            <p:ph type="subTitle" idx="2"/>
          </p:nvPr>
        </p:nvSpPr>
        <p:spPr>
          <a:xfrm>
            <a:off x="720000" y="1720696"/>
            <a:ext cx="2927400" cy="6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3" name="Google Shape;153;p29"/>
          <p:cNvSpPr txBox="1">
            <a:spLocks noGrp="1"/>
          </p:cNvSpPr>
          <p:nvPr>
            <p:ph type="subTitle" idx="3"/>
          </p:nvPr>
        </p:nvSpPr>
        <p:spPr>
          <a:xfrm>
            <a:off x="720000" y="3839794"/>
            <a:ext cx="2927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154" name="Google Shape;154;p29"/>
          <p:cNvSpPr txBox="1">
            <a:spLocks noGrp="1"/>
          </p:cNvSpPr>
          <p:nvPr>
            <p:ph type="subTitle" idx="4"/>
          </p:nvPr>
        </p:nvSpPr>
        <p:spPr>
          <a:xfrm>
            <a:off x="720000" y="4135076"/>
            <a:ext cx="2927400" cy="6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5" name="Google Shape;155;p29"/>
          <p:cNvSpPr txBox="1">
            <a:spLocks noGrp="1"/>
          </p:cNvSpPr>
          <p:nvPr>
            <p:ph type="title"/>
          </p:nvPr>
        </p:nvSpPr>
        <p:spPr>
          <a:xfrm>
            <a:off x="720000" y="387600"/>
            <a:ext cx="3330300" cy="114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56" name="Google Shape;156;p29"/>
          <p:cNvSpPr txBox="1">
            <a:spLocks noGrp="1"/>
          </p:cNvSpPr>
          <p:nvPr>
            <p:ph type="subTitle" idx="5"/>
          </p:nvPr>
        </p:nvSpPr>
        <p:spPr>
          <a:xfrm>
            <a:off x="720000" y="2632608"/>
            <a:ext cx="2927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157" name="Google Shape;157;p29"/>
          <p:cNvSpPr txBox="1">
            <a:spLocks noGrp="1"/>
          </p:cNvSpPr>
          <p:nvPr>
            <p:ph type="subTitle" idx="6"/>
          </p:nvPr>
        </p:nvSpPr>
        <p:spPr>
          <a:xfrm>
            <a:off x="720000" y="2927886"/>
            <a:ext cx="2927400" cy="6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8" name="Google Shape;158;p29"/>
          <p:cNvSpPr/>
          <p:nvPr/>
        </p:nvSpPr>
        <p:spPr>
          <a:xfrm rot="-5400000" flipH="1">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0000" y="1106800"/>
            <a:ext cx="8012100" cy="36486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AutoNum type="arabicPeriod"/>
              <a:defRPr sz="1200"/>
            </a:lvl1pPr>
            <a:lvl2pPr marL="914400" lvl="1" indent="-304800">
              <a:lnSpc>
                <a:spcPct val="100000"/>
              </a:lnSpc>
              <a:spcBef>
                <a:spcPts val="0"/>
              </a:spcBef>
              <a:spcAft>
                <a:spcPts val="0"/>
              </a:spcAft>
              <a:buSzPts val="1200"/>
              <a:buAutoNum type="alphaLcPeriod"/>
              <a:defRPr sz="1200"/>
            </a:lvl2pPr>
            <a:lvl3pPr marL="1371600" lvl="2" indent="-304800">
              <a:lnSpc>
                <a:spcPct val="100000"/>
              </a:lnSpc>
              <a:spcBef>
                <a:spcPts val="0"/>
              </a:spcBef>
              <a:spcAft>
                <a:spcPts val="0"/>
              </a:spcAft>
              <a:buSzPts val="1200"/>
              <a:buAutoNum type="romanLcPeriod"/>
              <a:defRPr sz="1200"/>
            </a:lvl3pPr>
            <a:lvl4pPr marL="1828800" lvl="3" indent="-304800">
              <a:lnSpc>
                <a:spcPct val="100000"/>
              </a:lnSpc>
              <a:spcBef>
                <a:spcPts val="0"/>
              </a:spcBef>
              <a:spcAft>
                <a:spcPts val="0"/>
              </a:spcAft>
              <a:buSzPts val="1200"/>
              <a:buAutoNum type="arabicPeriod"/>
              <a:defRPr sz="1200"/>
            </a:lvl4pPr>
            <a:lvl5pPr marL="2286000" lvl="4" indent="-304800">
              <a:lnSpc>
                <a:spcPct val="100000"/>
              </a:lnSpc>
              <a:spcBef>
                <a:spcPts val="0"/>
              </a:spcBef>
              <a:spcAft>
                <a:spcPts val="0"/>
              </a:spcAft>
              <a:buSzPts val="1200"/>
              <a:buAutoNum type="alphaLcPeriod"/>
              <a:defRPr sz="1200"/>
            </a:lvl5pPr>
            <a:lvl6pPr marL="2743200" lvl="5" indent="-304800">
              <a:lnSpc>
                <a:spcPct val="100000"/>
              </a:lnSpc>
              <a:spcBef>
                <a:spcPts val="0"/>
              </a:spcBef>
              <a:spcAft>
                <a:spcPts val="0"/>
              </a:spcAft>
              <a:buSzPts val="1200"/>
              <a:buAutoNum type="romanLcPeriod"/>
              <a:defRPr sz="1200"/>
            </a:lvl6pPr>
            <a:lvl7pPr marL="3200400" lvl="6" indent="-304800">
              <a:lnSpc>
                <a:spcPct val="100000"/>
              </a:lnSpc>
              <a:spcBef>
                <a:spcPts val="0"/>
              </a:spcBef>
              <a:spcAft>
                <a:spcPts val="0"/>
              </a:spcAft>
              <a:buSzPts val="1200"/>
              <a:buAutoNum type="arabicPeriod"/>
              <a:defRPr sz="1200"/>
            </a:lvl7pPr>
            <a:lvl8pPr marL="3657600" lvl="7" indent="-304800">
              <a:lnSpc>
                <a:spcPct val="100000"/>
              </a:lnSpc>
              <a:spcBef>
                <a:spcPts val="0"/>
              </a:spcBef>
              <a:spcAft>
                <a:spcPts val="0"/>
              </a:spcAft>
              <a:buSzPts val="1200"/>
              <a:buAutoNum type="alphaLcPeriod"/>
              <a:defRPr sz="1200"/>
            </a:lvl8pPr>
            <a:lvl9pPr marL="4114800" lvl="8" indent="-304800">
              <a:lnSpc>
                <a:spcPct val="100000"/>
              </a:lnSpc>
              <a:spcBef>
                <a:spcPts val="0"/>
              </a:spcBef>
              <a:spcAft>
                <a:spcPts val="0"/>
              </a:spcAft>
              <a:buSzPts val="1200"/>
              <a:buAutoNum type="romanLcPeriod"/>
              <a:defRPr sz="1200"/>
            </a:lvl9pPr>
          </a:lstStyle>
          <a:p>
            <a:endParaRPr/>
          </a:p>
        </p:txBody>
      </p:sp>
      <p:sp>
        <p:nvSpPr>
          <p:cNvPr id="17" name="Google Shape;17;p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8" name="Google Shape;18;p4"/>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subTitle" idx="1"/>
          </p:nvPr>
        </p:nvSpPr>
        <p:spPr>
          <a:xfrm>
            <a:off x="1476350" y="2895600"/>
            <a:ext cx="248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21" name="Google Shape;21;p5"/>
          <p:cNvSpPr txBox="1">
            <a:spLocks noGrp="1"/>
          </p:cNvSpPr>
          <p:nvPr>
            <p:ph type="subTitle" idx="2"/>
          </p:nvPr>
        </p:nvSpPr>
        <p:spPr>
          <a:xfrm>
            <a:off x="1476350" y="3272025"/>
            <a:ext cx="2486100" cy="9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2" name="Google Shape;22;p5"/>
          <p:cNvSpPr txBox="1">
            <a:spLocks noGrp="1"/>
          </p:cNvSpPr>
          <p:nvPr>
            <p:ph type="subTitle" idx="3"/>
          </p:nvPr>
        </p:nvSpPr>
        <p:spPr>
          <a:xfrm>
            <a:off x="5181575" y="2895600"/>
            <a:ext cx="248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23" name="Google Shape;23;p5"/>
          <p:cNvSpPr txBox="1">
            <a:spLocks noGrp="1"/>
          </p:cNvSpPr>
          <p:nvPr>
            <p:ph type="subTitle" idx="4"/>
          </p:nvPr>
        </p:nvSpPr>
        <p:spPr>
          <a:xfrm>
            <a:off x="5181575" y="3272025"/>
            <a:ext cx="2486100" cy="9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4" name="Google Shape;24;p5"/>
          <p:cNvSpPr txBox="1">
            <a:spLocks noGrp="1"/>
          </p:cNvSpPr>
          <p:nvPr>
            <p:ph type="title"/>
          </p:nvPr>
        </p:nvSpPr>
        <p:spPr>
          <a:xfrm>
            <a:off x="720000" y="387600"/>
            <a:ext cx="7704000" cy="6126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5" name="Google Shape;25;p5"/>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2032950" y="1780526"/>
            <a:ext cx="5078100" cy="158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7000"/>
              <a:buNone/>
              <a:defRPr sz="7000">
                <a:solidFill>
                  <a:srgbClr val="FFFFFF"/>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 name="Google Shape;34;p8"/>
          <p:cNvSpPr txBox="1">
            <a:spLocks noGrp="1"/>
          </p:cNvSpPr>
          <p:nvPr>
            <p:ph type="subTitle" idx="1"/>
          </p:nvPr>
        </p:nvSpPr>
        <p:spPr>
          <a:xfrm>
            <a:off x="1526550" y="4018475"/>
            <a:ext cx="6090900" cy="6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flipH="1">
            <a:off x="722376" y="1623962"/>
            <a:ext cx="3328500" cy="1124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lnSpc>
                <a:spcPct val="100000"/>
              </a:lnSpc>
              <a:spcBef>
                <a:spcPts val="0"/>
              </a:spcBef>
              <a:spcAft>
                <a:spcPts val="0"/>
              </a:spcAft>
              <a:buSzPts val="3600"/>
              <a:buNone/>
              <a:defRPr sz="3600"/>
            </a:lvl2pPr>
            <a:lvl3pPr lvl="2" rtl="0">
              <a:lnSpc>
                <a:spcPct val="100000"/>
              </a:lnSpc>
              <a:spcBef>
                <a:spcPts val="0"/>
              </a:spcBef>
              <a:spcAft>
                <a:spcPts val="0"/>
              </a:spcAft>
              <a:buSzPts val="3600"/>
              <a:buNone/>
              <a:defRPr sz="3600"/>
            </a:lvl3pPr>
            <a:lvl4pPr lvl="3" rtl="0">
              <a:lnSpc>
                <a:spcPct val="100000"/>
              </a:lnSpc>
              <a:spcBef>
                <a:spcPts val="0"/>
              </a:spcBef>
              <a:spcAft>
                <a:spcPts val="0"/>
              </a:spcAft>
              <a:buSzPts val="3600"/>
              <a:buNone/>
              <a:defRPr sz="3600"/>
            </a:lvl4pPr>
            <a:lvl5pPr lvl="4" rtl="0">
              <a:lnSpc>
                <a:spcPct val="100000"/>
              </a:lnSpc>
              <a:spcBef>
                <a:spcPts val="0"/>
              </a:spcBef>
              <a:spcAft>
                <a:spcPts val="0"/>
              </a:spcAft>
              <a:buSzPts val="3600"/>
              <a:buNone/>
              <a:defRPr sz="3600"/>
            </a:lvl5pPr>
            <a:lvl6pPr lvl="5" rtl="0">
              <a:lnSpc>
                <a:spcPct val="100000"/>
              </a:lnSpc>
              <a:spcBef>
                <a:spcPts val="0"/>
              </a:spcBef>
              <a:spcAft>
                <a:spcPts val="0"/>
              </a:spcAft>
              <a:buSzPts val="3600"/>
              <a:buNone/>
              <a:defRPr sz="3600"/>
            </a:lvl6pPr>
            <a:lvl7pPr lvl="6" rtl="0">
              <a:lnSpc>
                <a:spcPct val="100000"/>
              </a:lnSpc>
              <a:spcBef>
                <a:spcPts val="0"/>
              </a:spcBef>
              <a:spcAft>
                <a:spcPts val="0"/>
              </a:spcAft>
              <a:buSzPts val="3600"/>
              <a:buNone/>
              <a:defRPr sz="3600"/>
            </a:lvl7pPr>
            <a:lvl8pPr lvl="7" rtl="0">
              <a:lnSpc>
                <a:spcPct val="100000"/>
              </a:lnSpc>
              <a:spcBef>
                <a:spcPts val="0"/>
              </a:spcBef>
              <a:spcAft>
                <a:spcPts val="0"/>
              </a:spcAft>
              <a:buSzPts val="3600"/>
              <a:buNone/>
              <a:defRPr sz="3600"/>
            </a:lvl8pPr>
            <a:lvl9pPr lvl="8" rtl="0">
              <a:lnSpc>
                <a:spcPct val="100000"/>
              </a:lnSpc>
              <a:spcBef>
                <a:spcPts val="0"/>
              </a:spcBef>
              <a:spcAft>
                <a:spcPts val="0"/>
              </a:spcAft>
              <a:buSzPts val="3600"/>
              <a:buNone/>
              <a:defRPr sz="3600"/>
            </a:lvl9pPr>
          </a:lstStyle>
          <a:p>
            <a:endParaRPr/>
          </a:p>
        </p:txBody>
      </p:sp>
      <p:sp>
        <p:nvSpPr>
          <p:cNvPr id="37" name="Google Shape;37;p9"/>
          <p:cNvSpPr txBox="1">
            <a:spLocks noGrp="1"/>
          </p:cNvSpPr>
          <p:nvPr>
            <p:ph type="subTitle" idx="1"/>
          </p:nvPr>
        </p:nvSpPr>
        <p:spPr>
          <a:xfrm flipH="1">
            <a:off x="722376" y="2772256"/>
            <a:ext cx="3328500" cy="135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8" name="Google Shape;38;p9"/>
          <p:cNvSpPr/>
          <p:nvPr/>
        </p:nvSpPr>
        <p:spPr>
          <a:xfrm>
            <a:off x="4572000" y="0"/>
            <a:ext cx="4572000" cy="51435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body" idx="2"/>
          </p:nvPr>
        </p:nvSpPr>
        <p:spPr>
          <a:xfrm>
            <a:off x="5257800" y="1499616"/>
            <a:ext cx="2843700" cy="247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CUSTOM_1">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720000" y="387600"/>
            <a:ext cx="7704000" cy="612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71" name="Google Shape;71;p15"/>
          <p:cNvSpPr txBox="1">
            <a:spLocks noGrp="1"/>
          </p:cNvSpPr>
          <p:nvPr>
            <p:ph type="body" idx="1"/>
          </p:nvPr>
        </p:nvSpPr>
        <p:spPr>
          <a:xfrm>
            <a:off x="1664400" y="1800200"/>
            <a:ext cx="5815200" cy="2473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72" name="Google Shape;72;p15"/>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3_1_4">
    <p:spTree>
      <p:nvGrpSpPr>
        <p:cNvPr id="1" name="Shape 79"/>
        <p:cNvGrpSpPr/>
        <p:nvPr/>
      </p:nvGrpSpPr>
      <p:grpSpPr>
        <a:xfrm>
          <a:off x="0" y="0"/>
          <a:ext cx="0" cy="0"/>
          <a:chOff x="0" y="0"/>
          <a:chExt cx="0" cy="0"/>
        </a:xfrm>
      </p:grpSpPr>
      <p:sp>
        <p:nvSpPr>
          <p:cNvPr id="80" name="Google Shape;80;p18"/>
          <p:cNvSpPr txBox="1">
            <a:spLocks noGrp="1"/>
          </p:cNvSpPr>
          <p:nvPr>
            <p:ph type="subTitle" idx="1"/>
          </p:nvPr>
        </p:nvSpPr>
        <p:spPr>
          <a:xfrm>
            <a:off x="1982025" y="1983575"/>
            <a:ext cx="23727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81" name="Google Shape;81;p18"/>
          <p:cNvSpPr txBox="1">
            <a:spLocks noGrp="1"/>
          </p:cNvSpPr>
          <p:nvPr>
            <p:ph type="subTitle" idx="2"/>
          </p:nvPr>
        </p:nvSpPr>
        <p:spPr>
          <a:xfrm>
            <a:off x="1982025" y="2278850"/>
            <a:ext cx="23727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2" name="Google Shape;82;p18"/>
          <p:cNvSpPr txBox="1">
            <a:spLocks noGrp="1"/>
          </p:cNvSpPr>
          <p:nvPr>
            <p:ph type="subTitle" idx="3"/>
          </p:nvPr>
        </p:nvSpPr>
        <p:spPr>
          <a:xfrm>
            <a:off x="6051309" y="1983575"/>
            <a:ext cx="23727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83" name="Google Shape;83;p18"/>
          <p:cNvSpPr txBox="1">
            <a:spLocks noGrp="1"/>
          </p:cNvSpPr>
          <p:nvPr>
            <p:ph type="subTitle" idx="4"/>
          </p:nvPr>
        </p:nvSpPr>
        <p:spPr>
          <a:xfrm>
            <a:off x="6051309" y="2278850"/>
            <a:ext cx="23727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4" name="Google Shape;84;p18"/>
          <p:cNvSpPr txBox="1">
            <a:spLocks noGrp="1"/>
          </p:cNvSpPr>
          <p:nvPr>
            <p:ph type="subTitle" idx="5"/>
          </p:nvPr>
        </p:nvSpPr>
        <p:spPr>
          <a:xfrm>
            <a:off x="1982025" y="3327929"/>
            <a:ext cx="23727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85" name="Google Shape;85;p18"/>
          <p:cNvSpPr txBox="1">
            <a:spLocks noGrp="1"/>
          </p:cNvSpPr>
          <p:nvPr>
            <p:ph type="subTitle" idx="6"/>
          </p:nvPr>
        </p:nvSpPr>
        <p:spPr>
          <a:xfrm>
            <a:off x="1982025" y="3623204"/>
            <a:ext cx="23727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6" name="Google Shape;86;p18"/>
          <p:cNvSpPr txBox="1">
            <a:spLocks noGrp="1"/>
          </p:cNvSpPr>
          <p:nvPr>
            <p:ph type="subTitle" idx="7"/>
          </p:nvPr>
        </p:nvSpPr>
        <p:spPr>
          <a:xfrm>
            <a:off x="6051309" y="3327929"/>
            <a:ext cx="23727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87" name="Google Shape;87;p18"/>
          <p:cNvSpPr txBox="1">
            <a:spLocks noGrp="1"/>
          </p:cNvSpPr>
          <p:nvPr>
            <p:ph type="subTitle" idx="8"/>
          </p:nvPr>
        </p:nvSpPr>
        <p:spPr>
          <a:xfrm>
            <a:off x="6051309" y="3623204"/>
            <a:ext cx="23727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8" name="Google Shape;88;p18"/>
          <p:cNvSpPr txBox="1">
            <a:spLocks noGrp="1"/>
          </p:cNvSpPr>
          <p:nvPr>
            <p:ph type="title"/>
          </p:nvPr>
        </p:nvSpPr>
        <p:spPr>
          <a:xfrm>
            <a:off x="720000" y="387600"/>
            <a:ext cx="7704000" cy="6126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89" name="Google Shape;89;p18"/>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1">
  <p:cSld name="CUSTOM_10">
    <p:spTree>
      <p:nvGrpSpPr>
        <p:cNvPr id="1" name="Shape 117"/>
        <p:cNvGrpSpPr/>
        <p:nvPr/>
      </p:nvGrpSpPr>
      <p:grpSpPr>
        <a:xfrm>
          <a:off x="0" y="0"/>
          <a:ext cx="0" cy="0"/>
          <a:chOff x="0" y="0"/>
          <a:chExt cx="0" cy="0"/>
        </a:xfrm>
      </p:grpSpPr>
      <p:sp>
        <p:nvSpPr>
          <p:cNvPr id="118" name="Google Shape;118;p22"/>
          <p:cNvSpPr txBox="1">
            <a:spLocks noGrp="1"/>
          </p:cNvSpPr>
          <p:nvPr>
            <p:ph type="subTitle" idx="1"/>
          </p:nvPr>
        </p:nvSpPr>
        <p:spPr>
          <a:xfrm>
            <a:off x="5086940" y="2776472"/>
            <a:ext cx="3330300" cy="13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2"/>
          <p:cNvSpPr txBox="1">
            <a:spLocks noGrp="1"/>
          </p:cNvSpPr>
          <p:nvPr>
            <p:ph type="title"/>
          </p:nvPr>
        </p:nvSpPr>
        <p:spPr>
          <a:xfrm>
            <a:off x="5086940" y="1691155"/>
            <a:ext cx="3330300" cy="1128300"/>
          </a:xfrm>
          <a:prstGeom prst="rect">
            <a:avLst/>
          </a:prstGeom>
          <a:noFill/>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20" name="Google Shape;120;p22"/>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200"/>
              <a:buFont typeface="Montserrat Black"/>
              <a:buNone/>
              <a:defRPr sz="3200">
                <a:solidFill>
                  <a:schemeClr val="lt2"/>
                </a:solidFill>
                <a:latin typeface="Montserrat Black"/>
                <a:ea typeface="Montserrat Black"/>
                <a:cs typeface="Montserrat Black"/>
                <a:sym typeface="Montserrat Black"/>
              </a:defRPr>
            </a:lvl1pPr>
            <a:lvl2pPr lvl="1" rtl="0">
              <a:spcBef>
                <a:spcPts val="0"/>
              </a:spcBef>
              <a:spcAft>
                <a:spcPts val="0"/>
              </a:spcAft>
              <a:buClr>
                <a:schemeClr val="lt2"/>
              </a:buClr>
              <a:buSzPts val="3200"/>
              <a:buNone/>
              <a:defRPr sz="3200">
                <a:solidFill>
                  <a:schemeClr val="lt2"/>
                </a:solidFill>
              </a:defRPr>
            </a:lvl2pPr>
            <a:lvl3pPr lvl="2" rtl="0">
              <a:spcBef>
                <a:spcPts val="0"/>
              </a:spcBef>
              <a:spcAft>
                <a:spcPts val="0"/>
              </a:spcAft>
              <a:buClr>
                <a:schemeClr val="lt2"/>
              </a:buClr>
              <a:buSzPts val="3200"/>
              <a:buNone/>
              <a:defRPr sz="3200">
                <a:solidFill>
                  <a:schemeClr val="lt2"/>
                </a:solidFill>
              </a:defRPr>
            </a:lvl3pPr>
            <a:lvl4pPr lvl="3" rtl="0">
              <a:spcBef>
                <a:spcPts val="0"/>
              </a:spcBef>
              <a:spcAft>
                <a:spcPts val="0"/>
              </a:spcAft>
              <a:buClr>
                <a:schemeClr val="lt2"/>
              </a:buClr>
              <a:buSzPts val="3200"/>
              <a:buNone/>
              <a:defRPr sz="3200">
                <a:solidFill>
                  <a:schemeClr val="lt2"/>
                </a:solidFill>
              </a:defRPr>
            </a:lvl4pPr>
            <a:lvl5pPr lvl="4" rtl="0">
              <a:spcBef>
                <a:spcPts val="0"/>
              </a:spcBef>
              <a:spcAft>
                <a:spcPts val="0"/>
              </a:spcAft>
              <a:buClr>
                <a:schemeClr val="lt2"/>
              </a:buClr>
              <a:buSzPts val="3200"/>
              <a:buNone/>
              <a:defRPr sz="3200">
                <a:solidFill>
                  <a:schemeClr val="lt2"/>
                </a:solidFill>
              </a:defRPr>
            </a:lvl5pPr>
            <a:lvl6pPr lvl="5" rtl="0">
              <a:spcBef>
                <a:spcPts val="0"/>
              </a:spcBef>
              <a:spcAft>
                <a:spcPts val="0"/>
              </a:spcAft>
              <a:buClr>
                <a:schemeClr val="lt2"/>
              </a:buClr>
              <a:buSzPts val="3200"/>
              <a:buNone/>
              <a:defRPr sz="3200">
                <a:solidFill>
                  <a:schemeClr val="lt2"/>
                </a:solidFill>
              </a:defRPr>
            </a:lvl6pPr>
            <a:lvl7pPr lvl="6" rtl="0">
              <a:spcBef>
                <a:spcPts val="0"/>
              </a:spcBef>
              <a:spcAft>
                <a:spcPts val="0"/>
              </a:spcAft>
              <a:buClr>
                <a:schemeClr val="lt2"/>
              </a:buClr>
              <a:buSzPts val="3200"/>
              <a:buNone/>
              <a:defRPr sz="3200">
                <a:solidFill>
                  <a:schemeClr val="lt2"/>
                </a:solidFill>
              </a:defRPr>
            </a:lvl7pPr>
            <a:lvl8pPr lvl="7" rtl="0">
              <a:spcBef>
                <a:spcPts val="0"/>
              </a:spcBef>
              <a:spcAft>
                <a:spcPts val="0"/>
              </a:spcAft>
              <a:buClr>
                <a:schemeClr val="lt2"/>
              </a:buClr>
              <a:buSzPts val="3200"/>
              <a:buNone/>
              <a:defRPr sz="3200">
                <a:solidFill>
                  <a:schemeClr val="lt2"/>
                </a:solidFill>
              </a:defRPr>
            </a:lvl8pPr>
            <a:lvl9pPr lvl="8" rtl="0">
              <a:spcBef>
                <a:spcPts val="0"/>
              </a:spcBef>
              <a:spcAft>
                <a:spcPts val="0"/>
              </a:spcAft>
              <a:buClr>
                <a:schemeClr val="lt2"/>
              </a:buClr>
              <a:buSzPts val="3200"/>
              <a:buNone/>
              <a:defRPr sz="3200">
                <a:solidFill>
                  <a:schemeClr val="lt2"/>
                </a:solidFill>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8" r:id="rId6"/>
    <p:sldLayoutId id="2147483661" r:id="rId7"/>
    <p:sldLayoutId id="2147483664" r:id="rId8"/>
    <p:sldLayoutId id="2147483668" r:id="rId9"/>
    <p:sldLayoutId id="2147483669" r:id="rId10"/>
    <p:sldLayoutId id="2147483671" r:id="rId11"/>
    <p:sldLayoutId id="2147483672"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32"/>
          <p:cNvPicPr preferRelativeResize="0"/>
          <p:nvPr/>
        </p:nvPicPr>
        <p:blipFill rotWithShape="1">
          <a:blip r:embed="rId3">
            <a:alphaModFix/>
          </a:blip>
          <a:srcRect t="12456" b="12456"/>
          <a:stretch/>
        </p:blipFill>
        <p:spPr>
          <a:xfrm>
            <a:off x="4572000" y="0"/>
            <a:ext cx="4572000" cy="5143498"/>
          </a:xfrm>
          <a:prstGeom prst="rect">
            <a:avLst/>
          </a:prstGeom>
          <a:noFill/>
          <a:ln>
            <a:noFill/>
          </a:ln>
        </p:spPr>
      </p:pic>
      <p:sp>
        <p:nvSpPr>
          <p:cNvPr id="168" name="Google Shape;168;p32"/>
          <p:cNvSpPr/>
          <p:nvPr/>
        </p:nvSpPr>
        <p:spPr>
          <a:xfrm>
            <a:off x="600999" y="1414782"/>
            <a:ext cx="5999299" cy="2553011"/>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2"/>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txBox="1">
            <a:spLocks noGrp="1"/>
          </p:cNvSpPr>
          <p:nvPr>
            <p:ph type="ctrTitle"/>
          </p:nvPr>
        </p:nvSpPr>
        <p:spPr>
          <a:xfrm>
            <a:off x="650613" y="1827663"/>
            <a:ext cx="5900070" cy="17272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600" dirty="0">
                <a:solidFill>
                  <a:schemeClr val="lt1"/>
                </a:solidFill>
              </a:rPr>
              <a:t>Employee Identification and Tracking</a:t>
            </a:r>
            <a:endParaRPr sz="5600" dirty="0">
              <a:solidFill>
                <a:schemeClr val="lt1"/>
              </a:solidFill>
            </a:endParaRPr>
          </a:p>
        </p:txBody>
      </p:sp>
      <p:sp>
        <p:nvSpPr>
          <p:cNvPr id="172" name="Google Shape;172;p32"/>
          <p:cNvSpPr txBox="1">
            <a:spLocks noGrp="1"/>
          </p:cNvSpPr>
          <p:nvPr>
            <p:ph type="subTitle" idx="1"/>
          </p:nvPr>
        </p:nvSpPr>
        <p:spPr>
          <a:xfrm>
            <a:off x="600999" y="4206745"/>
            <a:ext cx="3576300" cy="6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Scope Presentation</a:t>
            </a:r>
            <a:endParaRPr b="1" dirty="0"/>
          </a:p>
        </p:txBody>
      </p:sp>
      <p:pic>
        <p:nvPicPr>
          <p:cNvPr id="3" name="Picture 2" descr="Logo, company name&#10;&#10;Description automatically generated">
            <a:extLst>
              <a:ext uri="{FF2B5EF4-FFF2-40B4-BE49-F238E27FC236}">
                <a16:creationId xmlns:a16="http://schemas.microsoft.com/office/drawing/2014/main" id="{B3EBC893-9444-4A27-8039-682CD931627B}"/>
              </a:ext>
            </a:extLst>
          </p:cNvPr>
          <p:cNvPicPr>
            <a:picLocks noChangeAspect="1"/>
          </p:cNvPicPr>
          <p:nvPr/>
        </p:nvPicPr>
        <p:blipFill>
          <a:blip r:embed="rId4"/>
          <a:stretch>
            <a:fillRect/>
          </a:stretch>
        </p:blipFill>
        <p:spPr>
          <a:xfrm>
            <a:off x="600999" y="95147"/>
            <a:ext cx="1270603" cy="12689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subTitle" idx="1"/>
          </p:nvPr>
        </p:nvSpPr>
        <p:spPr>
          <a:xfrm>
            <a:off x="247590" y="3095283"/>
            <a:ext cx="2486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Mobile Application</a:t>
            </a:r>
          </a:p>
          <a:p>
            <a:pPr marL="0" lvl="0" indent="0" algn="ctr" rtl="0">
              <a:spcBef>
                <a:spcPts val="0"/>
              </a:spcBef>
              <a:spcAft>
                <a:spcPts val="0"/>
              </a:spcAft>
              <a:buNone/>
            </a:pPr>
            <a:r>
              <a:rPr lang="en" dirty="0"/>
              <a:t>Development</a:t>
            </a:r>
            <a:endParaRPr dirty="0"/>
          </a:p>
        </p:txBody>
      </p:sp>
      <p:sp>
        <p:nvSpPr>
          <p:cNvPr id="265" name="Google Shape;265;p41"/>
          <p:cNvSpPr txBox="1">
            <a:spLocks noGrp="1"/>
          </p:cNvSpPr>
          <p:nvPr>
            <p:ph type="subTitle" idx="3"/>
          </p:nvPr>
        </p:nvSpPr>
        <p:spPr>
          <a:xfrm>
            <a:off x="6066819" y="3015017"/>
            <a:ext cx="2486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RFID Tracking</a:t>
            </a:r>
            <a:endParaRPr dirty="0"/>
          </a:p>
        </p:txBody>
      </p:sp>
      <p:sp>
        <p:nvSpPr>
          <p:cNvPr id="267" name="Google Shape;267;p4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 (Continued)</a:t>
            </a:r>
            <a:endParaRPr dirty="0"/>
          </a:p>
        </p:txBody>
      </p:sp>
      <p:sp>
        <p:nvSpPr>
          <p:cNvPr id="268" name="Google Shape;268;p41"/>
          <p:cNvSpPr/>
          <p:nvPr/>
        </p:nvSpPr>
        <p:spPr>
          <a:xfrm>
            <a:off x="6661926" y="1707808"/>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41"/>
          <p:cNvSpPr/>
          <p:nvPr/>
        </p:nvSpPr>
        <p:spPr>
          <a:xfrm>
            <a:off x="906840" y="1732492"/>
            <a:ext cx="1167600" cy="1047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5" name="Google Shape;275;p41"/>
          <p:cNvGrpSpPr/>
          <p:nvPr/>
        </p:nvGrpSpPr>
        <p:grpSpPr>
          <a:xfrm>
            <a:off x="6187325" y="1975926"/>
            <a:ext cx="474601" cy="472283"/>
            <a:chOff x="-63679950" y="3360375"/>
            <a:chExt cx="318225" cy="316650"/>
          </a:xfrm>
        </p:grpSpPr>
        <p:sp>
          <p:nvSpPr>
            <p:cNvPr id="276" name="Google Shape;276;p4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9;p41">
            <a:extLst>
              <a:ext uri="{FF2B5EF4-FFF2-40B4-BE49-F238E27FC236}">
                <a16:creationId xmlns:a16="http://schemas.microsoft.com/office/drawing/2014/main" id="{4EDC0D3B-889C-466E-8D39-FA4706D4D890}"/>
              </a:ext>
            </a:extLst>
          </p:cNvPr>
          <p:cNvSpPr/>
          <p:nvPr/>
        </p:nvSpPr>
        <p:spPr>
          <a:xfrm>
            <a:off x="3779315" y="1732492"/>
            <a:ext cx="1167600" cy="1047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3;p41">
            <a:extLst>
              <a:ext uri="{FF2B5EF4-FFF2-40B4-BE49-F238E27FC236}">
                <a16:creationId xmlns:a16="http://schemas.microsoft.com/office/drawing/2014/main" id="{DD0CB397-9375-4AD1-A459-70D0808E9E87}"/>
              </a:ext>
            </a:extLst>
          </p:cNvPr>
          <p:cNvSpPr txBox="1">
            <a:spLocks/>
          </p:cNvSpPr>
          <p:nvPr/>
        </p:nvSpPr>
        <p:spPr>
          <a:xfrm>
            <a:off x="3120065" y="3081300"/>
            <a:ext cx="24861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8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9pPr>
          </a:lstStyle>
          <a:p>
            <a:pPr marL="0" indent="0"/>
            <a:r>
              <a:rPr lang="en-GB" dirty="0"/>
              <a:t>Web Application</a:t>
            </a:r>
          </a:p>
          <a:p>
            <a:pPr marL="0" indent="0"/>
            <a:r>
              <a:rPr lang="en-GB" dirty="0"/>
              <a:t>Development</a:t>
            </a:r>
          </a:p>
        </p:txBody>
      </p:sp>
      <p:grpSp>
        <p:nvGrpSpPr>
          <p:cNvPr id="31" name="Google Shape;5354;p75">
            <a:extLst>
              <a:ext uri="{FF2B5EF4-FFF2-40B4-BE49-F238E27FC236}">
                <a16:creationId xmlns:a16="http://schemas.microsoft.com/office/drawing/2014/main" id="{A9A30CDB-C1DD-448D-BE04-1BA036D3BFB1}"/>
              </a:ext>
            </a:extLst>
          </p:cNvPr>
          <p:cNvGrpSpPr/>
          <p:nvPr/>
        </p:nvGrpSpPr>
        <p:grpSpPr>
          <a:xfrm>
            <a:off x="1300159" y="2145805"/>
            <a:ext cx="352332" cy="339288"/>
            <a:chOff x="2071000" y="1435025"/>
            <a:chExt cx="500400" cy="481875"/>
          </a:xfrm>
        </p:grpSpPr>
        <p:sp>
          <p:nvSpPr>
            <p:cNvPr id="32" name="Google Shape;5355;p75">
              <a:extLst>
                <a:ext uri="{FF2B5EF4-FFF2-40B4-BE49-F238E27FC236}">
                  <a16:creationId xmlns:a16="http://schemas.microsoft.com/office/drawing/2014/main" id="{BEE6629B-5F26-4FC8-ADC4-D3D2DBDCBD2C}"/>
                </a:ext>
              </a:extLst>
            </p:cNvPr>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5356;p75">
              <a:extLst>
                <a:ext uri="{FF2B5EF4-FFF2-40B4-BE49-F238E27FC236}">
                  <a16:creationId xmlns:a16="http://schemas.microsoft.com/office/drawing/2014/main" id="{ABFC8AD4-EAE8-4A60-B752-CCF142B73F28}"/>
                </a:ext>
              </a:extLst>
            </p:cNvPr>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34" name="Google Shape;5357;p75">
              <a:extLst>
                <a:ext uri="{FF2B5EF4-FFF2-40B4-BE49-F238E27FC236}">
                  <a16:creationId xmlns:a16="http://schemas.microsoft.com/office/drawing/2014/main" id="{9F3859CF-AA09-47A9-AD79-0A3F04C964FA}"/>
                </a:ext>
              </a:extLst>
            </p:cNvPr>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 name="Google Shape;5482;p75">
            <a:extLst>
              <a:ext uri="{FF2B5EF4-FFF2-40B4-BE49-F238E27FC236}">
                <a16:creationId xmlns:a16="http://schemas.microsoft.com/office/drawing/2014/main" id="{3C972D63-C1F7-4C24-BF3D-5056C7FDCE4D}"/>
              </a:ext>
            </a:extLst>
          </p:cNvPr>
          <p:cNvGrpSpPr/>
          <p:nvPr/>
        </p:nvGrpSpPr>
        <p:grpSpPr>
          <a:xfrm>
            <a:off x="4193488" y="2131042"/>
            <a:ext cx="339253" cy="318042"/>
            <a:chOff x="5049725" y="2635825"/>
            <a:chExt cx="481825" cy="451700"/>
          </a:xfrm>
        </p:grpSpPr>
        <p:sp>
          <p:nvSpPr>
            <p:cNvPr id="36" name="Google Shape;5483;p75">
              <a:extLst>
                <a:ext uri="{FF2B5EF4-FFF2-40B4-BE49-F238E27FC236}">
                  <a16:creationId xmlns:a16="http://schemas.microsoft.com/office/drawing/2014/main" id="{8A4E0AF8-F3F0-45C3-BAC8-DEB2583D7DE0}"/>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5484;p75">
              <a:extLst>
                <a:ext uri="{FF2B5EF4-FFF2-40B4-BE49-F238E27FC236}">
                  <a16:creationId xmlns:a16="http://schemas.microsoft.com/office/drawing/2014/main" id="{5050F0D3-3CFD-42A3-AFE6-9617B958819E}"/>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5485;p75">
              <a:extLst>
                <a:ext uri="{FF2B5EF4-FFF2-40B4-BE49-F238E27FC236}">
                  <a16:creationId xmlns:a16="http://schemas.microsoft.com/office/drawing/2014/main" id="{C6CE6733-842D-4379-A474-38FB81AB4E2C}"/>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 name="Google Shape;6077;p77">
            <a:extLst>
              <a:ext uri="{FF2B5EF4-FFF2-40B4-BE49-F238E27FC236}">
                <a16:creationId xmlns:a16="http://schemas.microsoft.com/office/drawing/2014/main" id="{2910C5DE-F5E3-4824-B36C-9FE522AAF8D3}"/>
              </a:ext>
            </a:extLst>
          </p:cNvPr>
          <p:cNvGrpSpPr/>
          <p:nvPr/>
        </p:nvGrpSpPr>
        <p:grpSpPr>
          <a:xfrm>
            <a:off x="7103923" y="2098936"/>
            <a:ext cx="367261" cy="364686"/>
            <a:chOff x="-64781025" y="3361050"/>
            <a:chExt cx="317425" cy="315200"/>
          </a:xfrm>
        </p:grpSpPr>
        <p:sp>
          <p:nvSpPr>
            <p:cNvPr id="40" name="Google Shape;6078;p77">
              <a:extLst>
                <a:ext uri="{FF2B5EF4-FFF2-40B4-BE49-F238E27FC236}">
                  <a16:creationId xmlns:a16="http://schemas.microsoft.com/office/drawing/2014/main" id="{02AB3C52-ABF1-4922-9D3E-04609BBB1BC1}"/>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079;p77">
              <a:extLst>
                <a:ext uri="{FF2B5EF4-FFF2-40B4-BE49-F238E27FC236}">
                  <a16:creationId xmlns:a16="http://schemas.microsoft.com/office/drawing/2014/main" id="{7A884CF3-82AC-4CEF-B07D-A58ED68C2552}"/>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080;p77">
              <a:extLst>
                <a:ext uri="{FF2B5EF4-FFF2-40B4-BE49-F238E27FC236}">
                  <a16:creationId xmlns:a16="http://schemas.microsoft.com/office/drawing/2014/main" id="{97EF35AD-AB63-4E15-B1C2-D7792DB27749}"/>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081;p77">
              <a:extLst>
                <a:ext uri="{FF2B5EF4-FFF2-40B4-BE49-F238E27FC236}">
                  <a16:creationId xmlns:a16="http://schemas.microsoft.com/office/drawing/2014/main" id="{A46EC2C7-FB29-4CE6-877A-C1A568A835DD}"/>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0"/>
          <p:cNvSpPr txBox="1">
            <a:spLocks noGrp="1"/>
          </p:cNvSpPr>
          <p:nvPr>
            <p:ph type="subTitle" idx="1"/>
          </p:nvPr>
        </p:nvSpPr>
        <p:spPr>
          <a:xfrm>
            <a:off x="0" y="1252539"/>
            <a:ext cx="3665532" cy="3448670"/>
          </a:xfrm>
          <a:prstGeom prst="rect">
            <a:avLst/>
          </a:prstGeom>
        </p:spPr>
        <p:txBody>
          <a:bodyPr spcFirstLastPara="1" wrap="square" lIns="91425" tIns="91425" rIns="91425" bIns="91425" anchor="t" anchorCtr="0">
            <a:noAutofit/>
          </a:bodyPr>
          <a:lstStyle/>
          <a:p>
            <a:pPr algn="just"/>
            <a:endParaRPr lang="en-US" dirty="0">
              <a:solidFill>
                <a:schemeClr val="tx1"/>
              </a:solidFill>
              <a:ea typeface="+mn-lt"/>
              <a:cs typeface="+mn-lt"/>
            </a:endParaRPr>
          </a:p>
          <a:p>
            <a:pPr algn="just"/>
            <a:r>
              <a:rPr lang="en-US" dirty="0">
                <a:solidFill>
                  <a:schemeClr val="tx1"/>
                </a:solidFill>
                <a:ea typeface="+mn-lt"/>
                <a:cs typeface="+mn-lt"/>
              </a:rPr>
              <a:t> 	This module shall help the system to detect faces from the video and images. In this module, the system shall first scan the faces to detect all faces. The second is to check if any of the faces need some enhancements. The third is to select all the facial features and return them as encoding that can be used to compare with other faces.</a:t>
            </a:r>
            <a:endParaRPr lang="en-US" dirty="0">
              <a:solidFill>
                <a:schemeClr val="tx1"/>
              </a:solidFill>
            </a:endParaRPr>
          </a:p>
        </p:txBody>
      </p:sp>
      <p:sp>
        <p:nvSpPr>
          <p:cNvPr id="649" name="Google Shape;649;p60"/>
          <p:cNvSpPr txBox="1">
            <a:spLocks noGrp="1"/>
          </p:cNvSpPr>
          <p:nvPr>
            <p:ph type="title"/>
          </p:nvPr>
        </p:nvSpPr>
        <p:spPr>
          <a:xfrm>
            <a:off x="449267" y="357914"/>
            <a:ext cx="3330300" cy="11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Facial Detection</a:t>
            </a:r>
            <a:endParaRPr dirty="0"/>
          </a:p>
        </p:txBody>
      </p:sp>
      <p:pic>
        <p:nvPicPr>
          <p:cNvPr id="3" name="Picture 2" descr="A close up of a person&#10;&#10;Description automatically generated">
            <a:extLst>
              <a:ext uri="{FF2B5EF4-FFF2-40B4-BE49-F238E27FC236}">
                <a16:creationId xmlns:a16="http://schemas.microsoft.com/office/drawing/2014/main" id="{4ADF84FF-E65F-4A14-9D1B-BCF548D78F8A}"/>
              </a:ext>
            </a:extLst>
          </p:cNvPr>
          <p:cNvPicPr>
            <a:picLocks noChangeAspect="1"/>
          </p:cNvPicPr>
          <p:nvPr/>
        </p:nvPicPr>
        <p:blipFill>
          <a:blip r:embed="rId3"/>
          <a:stretch>
            <a:fillRect/>
          </a:stretch>
        </p:blipFill>
        <p:spPr>
          <a:xfrm>
            <a:off x="4231534" y="922064"/>
            <a:ext cx="4582468" cy="32113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9"/>
          <p:cNvSpPr txBox="1">
            <a:spLocks noGrp="1"/>
          </p:cNvSpPr>
          <p:nvPr>
            <p:ph type="subTitle" idx="1"/>
          </p:nvPr>
        </p:nvSpPr>
        <p:spPr>
          <a:xfrm>
            <a:off x="4900880" y="1571352"/>
            <a:ext cx="4024459" cy="2662717"/>
          </a:xfrm>
          <a:prstGeom prst="rect">
            <a:avLst/>
          </a:prstGeom>
        </p:spPr>
        <p:txBody>
          <a:bodyPr spcFirstLastPara="1" wrap="square" lIns="91425" tIns="91425" rIns="91425" bIns="91425" anchor="t" anchorCtr="0">
            <a:noAutofit/>
          </a:bodyPr>
          <a:lstStyle/>
          <a:p>
            <a:pPr algn="just"/>
            <a:endParaRPr lang="en-US" dirty="0">
              <a:solidFill>
                <a:schemeClr val="tx1"/>
              </a:solidFill>
            </a:endParaRPr>
          </a:p>
          <a:p>
            <a:pPr algn="just"/>
            <a:r>
              <a:rPr lang="en-US" dirty="0">
                <a:solidFill>
                  <a:schemeClr val="tx1"/>
                </a:solidFill>
              </a:rPr>
              <a:t>	This module shall train the system by running a machine learning algorithm by giving it data to learn. We shall train the faces to detect individuals inside the facility whenever the user is in the video feed.</a:t>
            </a:r>
          </a:p>
          <a:p>
            <a:pPr algn="just"/>
            <a:endParaRPr lang="en-US" dirty="0">
              <a:solidFill>
                <a:schemeClr val="tx1"/>
              </a:solidFill>
            </a:endParaRPr>
          </a:p>
        </p:txBody>
      </p:sp>
      <p:sp>
        <p:nvSpPr>
          <p:cNvPr id="642" name="Google Shape;642;p59"/>
          <p:cNvSpPr txBox="1">
            <a:spLocks noGrp="1"/>
          </p:cNvSpPr>
          <p:nvPr>
            <p:ph type="title"/>
          </p:nvPr>
        </p:nvSpPr>
        <p:spPr>
          <a:xfrm>
            <a:off x="5325479" y="1275558"/>
            <a:ext cx="3530286" cy="11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Training</a:t>
            </a:r>
            <a:endParaRPr dirty="0"/>
          </a:p>
        </p:txBody>
      </p:sp>
      <p:pic>
        <p:nvPicPr>
          <p:cNvPr id="3" name="Picture 2" descr="A circuit board&#10;&#10;Description automatically generated">
            <a:extLst>
              <a:ext uri="{FF2B5EF4-FFF2-40B4-BE49-F238E27FC236}">
                <a16:creationId xmlns:a16="http://schemas.microsoft.com/office/drawing/2014/main" id="{048E1BF6-39A7-4D91-824A-D98354A22403}"/>
              </a:ext>
            </a:extLst>
          </p:cNvPr>
          <p:cNvPicPr>
            <a:picLocks noChangeAspect="1"/>
          </p:cNvPicPr>
          <p:nvPr/>
        </p:nvPicPr>
        <p:blipFill>
          <a:blip r:embed="rId3"/>
          <a:stretch>
            <a:fillRect/>
          </a:stretch>
        </p:blipFill>
        <p:spPr>
          <a:xfrm>
            <a:off x="9939" y="848957"/>
            <a:ext cx="5325479" cy="34455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0"/>
          <p:cNvSpPr txBox="1">
            <a:spLocks noGrp="1"/>
          </p:cNvSpPr>
          <p:nvPr>
            <p:ph type="subTitle" idx="1"/>
          </p:nvPr>
        </p:nvSpPr>
        <p:spPr>
          <a:xfrm>
            <a:off x="0" y="1560652"/>
            <a:ext cx="3665532" cy="3448670"/>
          </a:xfrm>
          <a:prstGeom prst="rect">
            <a:avLst/>
          </a:prstGeom>
        </p:spPr>
        <p:txBody>
          <a:bodyPr spcFirstLastPara="1" wrap="square" lIns="91425" tIns="91425" rIns="91425" bIns="91425" anchor="t" anchorCtr="0">
            <a:noAutofit/>
          </a:bodyPr>
          <a:lstStyle/>
          <a:p>
            <a:pPr algn="just"/>
            <a:endParaRPr lang="en-US" dirty="0">
              <a:solidFill>
                <a:schemeClr val="tx1"/>
              </a:solidFill>
              <a:ea typeface="+mn-lt"/>
              <a:cs typeface="+mn-lt"/>
            </a:endParaRPr>
          </a:p>
          <a:p>
            <a:pPr algn="just"/>
            <a:endParaRPr lang="en-US" dirty="0">
              <a:solidFill>
                <a:schemeClr val="tx1"/>
              </a:solidFill>
              <a:ea typeface="+mn-lt"/>
              <a:cs typeface="+mn-lt"/>
            </a:endParaRPr>
          </a:p>
          <a:p>
            <a:pPr algn="just"/>
            <a:r>
              <a:rPr lang="en-US" dirty="0">
                <a:solidFill>
                  <a:schemeClr val="tx1"/>
                </a:solidFill>
                <a:ea typeface="+mn-lt"/>
                <a:cs typeface="+mn-lt"/>
              </a:rPr>
              <a:t>	This module involves model deployment, enabling the system to use these models to perform the classification. Moreover, the system shall relate the profile stored in the database with the faces detected. </a:t>
            </a:r>
            <a:endParaRPr lang="en-US" dirty="0">
              <a:cs typeface="Calibri"/>
            </a:endParaRPr>
          </a:p>
        </p:txBody>
      </p:sp>
      <p:sp>
        <p:nvSpPr>
          <p:cNvPr id="649" name="Google Shape;649;p60"/>
          <p:cNvSpPr txBox="1">
            <a:spLocks noGrp="1"/>
          </p:cNvSpPr>
          <p:nvPr>
            <p:ph type="title"/>
          </p:nvPr>
        </p:nvSpPr>
        <p:spPr>
          <a:xfrm>
            <a:off x="439328" y="576575"/>
            <a:ext cx="3357420" cy="14907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Deployment &amp; Tracking</a:t>
            </a:r>
            <a:endParaRPr dirty="0"/>
          </a:p>
        </p:txBody>
      </p:sp>
      <p:pic>
        <p:nvPicPr>
          <p:cNvPr id="4" name="Picture 3" descr="A picture containing object, clock&#10;&#10;Description automatically generated">
            <a:extLst>
              <a:ext uri="{FF2B5EF4-FFF2-40B4-BE49-F238E27FC236}">
                <a16:creationId xmlns:a16="http://schemas.microsoft.com/office/drawing/2014/main" id="{9550E801-BB3B-43A5-A51D-51D04C6AF9DA}"/>
              </a:ext>
            </a:extLst>
          </p:cNvPr>
          <p:cNvPicPr>
            <a:picLocks noChangeAspect="1"/>
          </p:cNvPicPr>
          <p:nvPr/>
        </p:nvPicPr>
        <p:blipFill rotWithShape="1">
          <a:blip r:embed="rId3"/>
          <a:srcRect r="10756"/>
          <a:stretch/>
        </p:blipFill>
        <p:spPr>
          <a:xfrm>
            <a:off x="3851413" y="833022"/>
            <a:ext cx="5277678" cy="3326503"/>
          </a:xfrm>
          <a:prstGeom prst="rect">
            <a:avLst/>
          </a:prstGeom>
        </p:spPr>
      </p:pic>
    </p:spTree>
    <p:extLst>
      <p:ext uri="{BB962C8B-B14F-4D97-AF65-F5344CB8AC3E}">
        <p14:creationId xmlns:p14="http://schemas.microsoft.com/office/powerpoint/2010/main" val="2057057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9"/>
          <p:cNvSpPr txBox="1">
            <a:spLocks noGrp="1"/>
          </p:cNvSpPr>
          <p:nvPr>
            <p:ph type="subTitle" idx="1"/>
          </p:nvPr>
        </p:nvSpPr>
        <p:spPr>
          <a:xfrm>
            <a:off x="4969564" y="1837480"/>
            <a:ext cx="3530286" cy="2657527"/>
          </a:xfrm>
          <a:prstGeom prst="rect">
            <a:avLst/>
          </a:prstGeom>
        </p:spPr>
        <p:txBody>
          <a:bodyPr spcFirstLastPara="1" wrap="square" lIns="91425" tIns="91425" rIns="91425" bIns="91425" anchor="t" anchorCtr="0">
            <a:noAutofit/>
          </a:bodyPr>
          <a:lstStyle/>
          <a:p>
            <a:r>
              <a:rPr lang="en-US" dirty="0">
                <a:solidFill>
                  <a:schemeClr val="tx1"/>
                </a:solidFill>
                <a:ea typeface="+mn-lt"/>
                <a:cs typeface="+mn-lt"/>
              </a:rPr>
              <a:t>  	This module involves the management of RFID cards. This will allow the system user to create new RFID cards as well as manage the existing RFID cards to map them with the user's profile.</a:t>
            </a:r>
            <a:endParaRPr lang="en-US" dirty="0">
              <a:cs typeface="Calibri"/>
            </a:endParaRPr>
          </a:p>
        </p:txBody>
      </p:sp>
      <p:sp>
        <p:nvSpPr>
          <p:cNvPr id="642" name="Google Shape;642;p59"/>
          <p:cNvSpPr txBox="1">
            <a:spLocks noGrp="1"/>
          </p:cNvSpPr>
          <p:nvPr>
            <p:ph type="title"/>
          </p:nvPr>
        </p:nvSpPr>
        <p:spPr>
          <a:xfrm>
            <a:off x="5474566" y="868835"/>
            <a:ext cx="3530286" cy="11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RFID Configuration</a:t>
            </a:r>
            <a:endParaRPr dirty="0"/>
          </a:p>
        </p:txBody>
      </p:sp>
      <p:pic>
        <p:nvPicPr>
          <p:cNvPr id="4" name="Picture 3" descr="A close up of a device&#10;&#10;Description automatically generated">
            <a:extLst>
              <a:ext uri="{FF2B5EF4-FFF2-40B4-BE49-F238E27FC236}">
                <a16:creationId xmlns:a16="http://schemas.microsoft.com/office/drawing/2014/main" id="{4D919B03-BF93-4C61-ADFB-D864C29C0237}"/>
              </a:ext>
            </a:extLst>
          </p:cNvPr>
          <p:cNvPicPr>
            <a:picLocks noChangeAspect="1"/>
          </p:cNvPicPr>
          <p:nvPr/>
        </p:nvPicPr>
        <p:blipFill>
          <a:blip r:embed="rId3"/>
          <a:stretch>
            <a:fillRect/>
          </a:stretch>
        </p:blipFill>
        <p:spPr>
          <a:xfrm>
            <a:off x="51454" y="772657"/>
            <a:ext cx="5345493" cy="3287478"/>
          </a:xfrm>
          <a:prstGeom prst="rect">
            <a:avLst/>
          </a:prstGeom>
        </p:spPr>
      </p:pic>
    </p:spTree>
    <p:extLst>
      <p:ext uri="{BB962C8B-B14F-4D97-AF65-F5344CB8AC3E}">
        <p14:creationId xmlns:p14="http://schemas.microsoft.com/office/powerpoint/2010/main" val="3284785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0"/>
          <p:cNvSpPr txBox="1">
            <a:spLocks noGrp="1"/>
          </p:cNvSpPr>
          <p:nvPr>
            <p:ph type="subTitle" idx="1"/>
          </p:nvPr>
        </p:nvSpPr>
        <p:spPr>
          <a:xfrm>
            <a:off x="14909" y="1501018"/>
            <a:ext cx="3665532" cy="3448670"/>
          </a:xfrm>
          <a:prstGeom prst="rect">
            <a:avLst/>
          </a:prstGeom>
        </p:spPr>
        <p:txBody>
          <a:bodyPr spcFirstLastPara="1" wrap="square" lIns="91425" tIns="91425" rIns="91425" bIns="91425" anchor="t" anchorCtr="0">
            <a:noAutofit/>
          </a:bodyPr>
          <a:lstStyle/>
          <a:p>
            <a:pPr algn="just"/>
            <a:r>
              <a:rPr lang="en-US" dirty="0">
                <a:solidFill>
                  <a:schemeClr val="tx1"/>
                </a:solidFill>
                <a:ea typeface="+mn-lt"/>
                <a:cs typeface="+mn-lt"/>
              </a:rPr>
              <a:t>	As the RFID sensors have fixed locations and the RFID sensors are labelled with different locations. This module shall enable the system to track the location of the user within a particular location as well as cross check it with the camera feed to validate the location.</a:t>
            </a:r>
            <a:endParaRPr lang="en-US" dirty="0">
              <a:cs typeface="Calibri"/>
            </a:endParaRPr>
          </a:p>
        </p:txBody>
      </p:sp>
      <p:sp>
        <p:nvSpPr>
          <p:cNvPr id="649" name="Google Shape;649;p60"/>
          <p:cNvSpPr txBox="1">
            <a:spLocks noGrp="1"/>
          </p:cNvSpPr>
          <p:nvPr>
            <p:ph type="title"/>
          </p:nvPr>
        </p:nvSpPr>
        <p:spPr>
          <a:xfrm>
            <a:off x="493993" y="983975"/>
            <a:ext cx="3357420" cy="655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RFID Tracking</a:t>
            </a:r>
            <a:endParaRPr dirty="0"/>
          </a:p>
        </p:txBody>
      </p:sp>
      <p:pic>
        <p:nvPicPr>
          <p:cNvPr id="3" name="Picture 2" descr="A picture containing shape&#10;&#10;Description automatically generated">
            <a:extLst>
              <a:ext uri="{FF2B5EF4-FFF2-40B4-BE49-F238E27FC236}">
                <a16:creationId xmlns:a16="http://schemas.microsoft.com/office/drawing/2014/main" id="{874969F2-83F8-452D-B687-F0874BE9250C}"/>
              </a:ext>
            </a:extLst>
          </p:cNvPr>
          <p:cNvPicPr>
            <a:picLocks noChangeAspect="1"/>
          </p:cNvPicPr>
          <p:nvPr/>
        </p:nvPicPr>
        <p:blipFill>
          <a:blip r:embed="rId3"/>
          <a:stretch>
            <a:fillRect/>
          </a:stretch>
        </p:blipFill>
        <p:spPr>
          <a:xfrm>
            <a:off x="3851413" y="1014414"/>
            <a:ext cx="4890565" cy="3145111"/>
          </a:xfrm>
          <a:prstGeom prst="rect">
            <a:avLst/>
          </a:prstGeom>
        </p:spPr>
      </p:pic>
    </p:spTree>
    <p:extLst>
      <p:ext uri="{BB962C8B-B14F-4D97-AF65-F5344CB8AC3E}">
        <p14:creationId xmlns:p14="http://schemas.microsoft.com/office/powerpoint/2010/main" val="2192961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8"/>
          <p:cNvSpPr txBox="1">
            <a:spLocks noGrp="1"/>
          </p:cNvSpPr>
          <p:nvPr>
            <p:ph type="subTitle" idx="1"/>
          </p:nvPr>
        </p:nvSpPr>
        <p:spPr>
          <a:xfrm>
            <a:off x="0" y="1524750"/>
            <a:ext cx="4154557" cy="3226154"/>
          </a:xfrm>
          <a:prstGeom prst="rect">
            <a:avLst/>
          </a:prstGeom>
        </p:spPr>
        <p:txBody>
          <a:bodyPr spcFirstLastPara="1" wrap="square" lIns="91425" tIns="91425" rIns="91425" bIns="91425" anchor="t" anchorCtr="0">
            <a:noAutofit/>
          </a:bodyPr>
          <a:lstStyle/>
          <a:p>
            <a:r>
              <a:rPr lang="en-US" dirty="0">
                <a:solidFill>
                  <a:schemeClr val="tx1"/>
                </a:solidFill>
                <a:ea typeface="+mn-lt"/>
                <a:cs typeface="+mn-lt"/>
              </a:rPr>
              <a:t>	This module involves creating the backend API's as well as front-end to interact with the business logic. Moreover, this will include user profiling, localization, multiple-tenants, Roles and Permissions, Social Media Logins, Two Factor Authentication, Hierarchal organization unit's system to group users and entities, real-time push notifications, report generation, and analytics.</a:t>
            </a:r>
            <a:endParaRPr lang="en-US" dirty="0"/>
          </a:p>
        </p:txBody>
      </p:sp>
      <p:sp>
        <p:nvSpPr>
          <p:cNvPr id="633" name="Google Shape;633;p58"/>
          <p:cNvSpPr txBox="1">
            <a:spLocks noGrp="1"/>
          </p:cNvSpPr>
          <p:nvPr>
            <p:ph type="title"/>
          </p:nvPr>
        </p:nvSpPr>
        <p:spPr>
          <a:xfrm>
            <a:off x="511278" y="180407"/>
            <a:ext cx="3330300" cy="11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Application Development</a:t>
            </a:r>
            <a:endParaRPr dirty="0"/>
          </a:p>
        </p:txBody>
      </p:sp>
      <p:pic>
        <p:nvPicPr>
          <p:cNvPr id="634" name="Google Shape;634;p58"/>
          <p:cNvPicPr preferRelativeResize="0"/>
          <p:nvPr/>
        </p:nvPicPr>
        <p:blipFill rotWithShape="1">
          <a:blip r:embed="rId3">
            <a:alphaModFix/>
          </a:blip>
          <a:srcRect l="16701" t="12089" r="18160" b="619"/>
          <a:stretch/>
        </p:blipFill>
        <p:spPr>
          <a:xfrm>
            <a:off x="4572000" y="540000"/>
            <a:ext cx="4572004" cy="4064400"/>
          </a:xfrm>
          <a:prstGeom prst="rect">
            <a:avLst/>
          </a:prstGeom>
          <a:noFill/>
          <a:ln>
            <a:noFill/>
          </a:ln>
        </p:spPr>
      </p:pic>
      <p:pic>
        <p:nvPicPr>
          <p:cNvPr id="635" name="Google Shape;635;p58"/>
          <p:cNvPicPr preferRelativeResize="0"/>
          <p:nvPr/>
        </p:nvPicPr>
        <p:blipFill rotWithShape="1">
          <a:blip r:embed="rId4">
            <a:alphaModFix/>
          </a:blip>
          <a:srcRect b="5356"/>
          <a:stretch/>
        </p:blipFill>
        <p:spPr>
          <a:xfrm>
            <a:off x="5466125" y="1524750"/>
            <a:ext cx="2816075" cy="1750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9"/>
          <p:cNvSpPr txBox="1">
            <a:spLocks noGrp="1"/>
          </p:cNvSpPr>
          <p:nvPr>
            <p:ph type="subTitle" idx="1"/>
          </p:nvPr>
        </p:nvSpPr>
        <p:spPr>
          <a:xfrm>
            <a:off x="4708049" y="1697443"/>
            <a:ext cx="3401077" cy="2719426"/>
          </a:xfrm>
          <a:prstGeom prst="rect">
            <a:avLst/>
          </a:prstGeom>
        </p:spPr>
        <p:txBody>
          <a:bodyPr spcFirstLastPara="1" wrap="square" lIns="91425" tIns="91425" rIns="91425" bIns="91425" anchor="t" anchorCtr="0">
            <a:noAutofit/>
          </a:bodyPr>
          <a:lstStyle/>
          <a:p>
            <a:r>
              <a:rPr lang="en-US" dirty="0">
                <a:solidFill>
                  <a:schemeClr val="tx1"/>
                </a:solidFill>
                <a:ea typeface="+mn-lt"/>
                <a:cs typeface="+mn-lt"/>
              </a:rPr>
              <a:t>	This module involves the development of an android native mobile application. The application will send real-time requests to the web application's backend to perform all kinds of actions and receive a real-time push notification.</a:t>
            </a:r>
            <a:endParaRPr lang="en-US" dirty="0"/>
          </a:p>
        </p:txBody>
      </p:sp>
      <p:pic>
        <p:nvPicPr>
          <p:cNvPr id="641" name="Google Shape;641;p59"/>
          <p:cNvPicPr preferRelativeResize="0"/>
          <p:nvPr/>
        </p:nvPicPr>
        <p:blipFill rotWithShape="1">
          <a:blip r:embed="rId3">
            <a:alphaModFix/>
          </a:blip>
          <a:srcRect l="4521" t="9350" r="4320" b="9625"/>
          <a:stretch/>
        </p:blipFill>
        <p:spPr>
          <a:xfrm>
            <a:off x="0" y="539550"/>
            <a:ext cx="4572000" cy="4064400"/>
          </a:xfrm>
          <a:prstGeom prst="rect">
            <a:avLst/>
          </a:prstGeom>
          <a:noFill/>
          <a:ln>
            <a:noFill/>
          </a:ln>
        </p:spPr>
      </p:pic>
      <p:sp>
        <p:nvSpPr>
          <p:cNvPr id="642" name="Google Shape;642;p59"/>
          <p:cNvSpPr txBox="1">
            <a:spLocks noGrp="1"/>
          </p:cNvSpPr>
          <p:nvPr>
            <p:ph type="title"/>
          </p:nvPr>
        </p:nvSpPr>
        <p:spPr>
          <a:xfrm>
            <a:off x="5136635" y="726631"/>
            <a:ext cx="3330300" cy="11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Mobile App Development</a:t>
            </a:r>
            <a:endParaRPr dirty="0"/>
          </a:p>
        </p:txBody>
      </p:sp>
      <p:pic>
        <p:nvPicPr>
          <p:cNvPr id="643" name="Google Shape;643;p59"/>
          <p:cNvPicPr preferRelativeResize="0"/>
          <p:nvPr/>
        </p:nvPicPr>
        <p:blipFill rotWithShape="1">
          <a:blip r:embed="rId4">
            <a:alphaModFix/>
          </a:blip>
          <a:srcRect t="429" b="2028"/>
          <a:stretch/>
        </p:blipFill>
        <p:spPr>
          <a:xfrm>
            <a:off x="1726500" y="1432350"/>
            <a:ext cx="1119000" cy="2278800"/>
          </a:xfrm>
          <a:prstGeom prst="roundRect">
            <a:avLst>
              <a:gd name="adj" fmla="val 6091"/>
            </a:avLst>
          </a:prstGeom>
          <a:noFill/>
          <a:ln>
            <a:noFill/>
          </a:ln>
        </p:spPr>
      </p:pic>
    </p:spTree>
    <p:extLst>
      <p:ext uri="{BB962C8B-B14F-4D97-AF65-F5344CB8AC3E}">
        <p14:creationId xmlns:p14="http://schemas.microsoft.com/office/powerpoint/2010/main" val="18752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System Limitations</a:t>
            </a:r>
            <a:endParaRPr dirty="0"/>
          </a:p>
        </p:txBody>
      </p:sp>
      <p:sp>
        <p:nvSpPr>
          <p:cNvPr id="230" name="Google Shape;230;p38"/>
          <p:cNvSpPr txBox="1">
            <a:spLocks noGrp="1"/>
          </p:cNvSpPr>
          <p:nvPr>
            <p:ph type="body" idx="1"/>
          </p:nvPr>
        </p:nvSpPr>
        <p:spPr>
          <a:xfrm>
            <a:off x="1664400" y="1452331"/>
            <a:ext cx="5815200" cy="2473500"/>
          </a:xfrm>
          <a:prstGeom prst="rect">
            <a:avLst/>
          </a:prstGeom>
        </p:spPr>
        <p:txBody>
          <a:bodyPr spcFirstLastPara="1" wrap="square" lIns="91425" tIns="91425" rIns="91425" bIns="91425" anchor="t" anchorCtr="0">
            <a:noAutofit/>
          </a:bodyPr>
          <a:lstStyle/>
          <a:p>
            <a:pPr marL="127000" indent="0">
              <a:lnSpc>
                <a:spcPct val="90000"/>
              </a:lnSpc>
              <a:spcBef>
                <a:spcPts val="1000"/>
              </a:spcBef>
              <a:buNone/>
            </a:pPr>
            <a:endParaRPr lang="en-US" sz="1400" dirty="0">
              <a:solidFill>
                <a:schemeClr val="tx1"/>
              </a:solidFill>
              <a:latin typeface="Montserrat" panose="00000500000000000000" pitchFamily="2" charset="0"/>
              <a:ea typeface="+mn-lt"/>
              <a:cs typeface="+mn-lt"/>
            </a:endParaRPr>
          </a:p>
          <a:p>
            <a:pPr marL="285750" indent="-285750">
              <a:lnSpc>
                <a:spcPct val="90000"/>
              </a:lnSpc>
              <a:spcBef>
                <a:spcPts val="1000"/>
              </a:spcBef>
            </a:pPr>
            <a:r>
              <a:rPr lang="en-US" sz="1400" dirty="0">
                <a:solidFill>
                  <a:schemeClr val="tx1">
                    <a:lumMod val="95000"/>
                    <a:lumOff val="5000"/>
                  </a:schemeClr>
                </a:solidFill>
                <a:latin typeface="Montserrat" panose="00000500000000000000" pitchFamily="2" charset="0"/>
                <a:cs typeface="Times New Roman" panose="02020603050405020304" pitchFamily="18" charset="0"/>
              </a:rPr>
              <a:t>The system requires the internet to operate.</a:t>
            </a:r>
          </a:p>
          <a:p>
            <a:pPr marL="285750" indent="-285750">
              <a:lnSpc>
                <a:spcPct val="90000"/>
              </a:lnSpc>
              <a:spcBef>
                <a:spcPts val="1000"/>
              </a:spcBef>
            </a:pPr>
            <a:endParaRPr lang="en-US" sz="1400" dirty="0">
              <a:solidFill>
                <a:schemeClr val="tx1">
                  <a:lumMod val="95000"/>
                  <a:lumOff val="5000"/>
                </a:schemeClr>
              </a:solidFill>
              <a:latin typeface="Montserrat" panose="00000500000000000000" pitchFamily="2" charset="0"/>
              <a:cs typeface="Times New Roman" panose="02020603050405020304" pitchFamily="18" charset="0"/>
            </a:endParaRPr>
          </a:p>
          <a:p>
            <a:pPr marL="285750" indent="-285750">
              <a:lnSpc>
                <a:spcPct val="90000"/>
              </a:lnSpc>
              <a:spcBef>
                <a:spcPts val="1000"/>
              </a:spcBef>
            </a:pPr>
            <a:r>
              <a:rPr lang="en-US" sz="1400" dirty="0">
                <a:solidFill>
                  <a:schemeClr val="tx1">
                    <a:lumMod val="95000"/>
                    <a:lumOff val="5000"/>
                  </a:schemeClr>
                </a:solidFill>
                <a:latin typeface="Montserrat" panose="00000500000000000000" pitchFamily="2" charset="0"/>
                <a:cs typeface="Times New Roman" panose="02020603050405020304" pitchFamily="18" charset="0"/>
              </a:rPr>
              <a:t>The system requires RFID sensor in each room.</a:t>
            </a:r>
          </a:p>
          <a:p>
            <a:pPr marL="285750" indent="-285750">
              <a:lnSpc>
                <a:spcPct val="90000"/>
              </a:lnSpc>
              <a:spcBef>
                <a:spcPts val="1000"/>
              </a:spcBef>
            </a:pPr>
            <a:endParaRPr lang="en-US" sz="1400" dirty="0">
              <a:solidFill>
                <a:schemeClr val="tx1">
                  <a:lumMod val="95000"/>
                  <a:lumOff val="5000"/>
                </a:schemeClr>
              </a:solidFill>
              <a:latin typeface="Montserrat" panose="00000500000000000000" pitchFamily="2"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subTitle" idx="2"/>
          </p:nvPr>
        </p:nvSpPr>
        <p:spPr>
          <a:xfrm>
            <a:off x="4538107" y="2097665"/>
            <a:ext cx="4369447" cy="959100"/>
          </a:xfrm>
          <a:prstGeom prst="rect">
            <a:avLst/>
          </a:prstGeom>
        </p:spPr>
        <p:txBody>
          <a:bodyPr spcFirstLastPara="1" wrap="square" lIns="91425" tIns="91425" rIns="91425" bIns="91425" anchor="t" anchorCtr="0">
            <a:noAutofit/>
          </a:bodyPr>
          <a:lstStyle/>
          <a:p>
            <a:pPr lvl="1"/>
            <a:r>
              <a:rPr lang="en-US" sz="1600" dirty="0">
                <a:solidFill>
                  <a:schemeClr val="tx1">
                    <a:lumMod val="95000"/>
                    <a:lumOff val="5000"/>
                  </a:schemeClr>
                </a:solidFill>
                <a:latin typeface="Montserrat" panose="00000500000000000000" pitchFamily="2" charset="0"/>
                <a:cs typeface="Times New Roman"/>
              </a:rPr>
              <a:t>	To develop our proposed solution, we shall use the SOLID design principle (Object-Oriented Design Principle). We are using this design methodology because it makes the code extendable and flexible with overall improved quality</a:t>
            </a:r>
          </a:p>
        </p:txBody>
      </p:sp>
      <p:sp>
        <p:nvSpPr>
          <p:cNvPr id="248" name="Google Shape;248;p40"/>
          <p:cNvSpPr txBox="1">
            <a:spLocks noGrp="1"/>
          </p:cNvSpPr>
          <p:nvPr>
            <p:ph type="subTitle" idx="1"/>
          </p:nvPr>
        </p:nvSpPr>
        <p:spPr>
          <a:xfrm>
            <a:off x="-102891" y="2097665"/>
            <a:ext cx="4234069" cy="2380871"/>
          </a:xfrm>
          <a:prstGeom prst="rect">
            <a:avLst/>
          </a:prstGeom>
        </p:spPr>
        <p:txBody>
          <a:bodyPr spcFirstLastPara="1" wrap="square" lIns="91425" tIns="91425" rIns="91425" bIns="91425" anchor="t" anchorCtr="0">
            <a:noAutofit/>
          </a:bodyPr>
          <a:lstStyle/>
          <a:p>
            <a:pPr lvl="1"/>
            <a:r>
              <a:rPr lang="en-US" sz="1600" dirty="0">
                <a:solidFill>
                  <a:schemeClr val="bg1"/>
                </a:solidFill>
                <a:latin typeface="Montserrat" panose="00000500000000000000" pitchFamily="2" charset="0"/>
                <a:cs typeface="Times New Roman"/>
              </a:rPr>
              <a:t>	For our proposed solution, we shall use the Rapid Application Development methodology. The reason for using this model is because it focuses more on testing and iteration. Moreover, all the modules of the application are integrated from the beginning leading to fewer errors. </a:t>
            </a:r>
          </a:p>
          <a:p>
            <a:pPr lvl="1"/>
            <a:endParaRPr lang="en-US" sz="1600" dirty="0">
              <a:solidFill>
                <a:schemeClr val="bg1"/>
              </a:solidFill>
              <a:latin typeface="Montserrat" panose="00000500000000000000" pitchFamily="2" charset="0"/>
              <a:cs typeface="Times New Roman"/>
            </a:endParaRPr>
          </a:p>
        </p:txBody>
      </p:sp>
      <p:sp>
        <p:nvSpPr>
          <p:cNvPr id="249" name="Google Shape;249;p40"/>
          <p:cNvSpPr txBox="1">
            <a:spLocks noGrp="1"/>
          </p:cNvSpPr>
          <p:nvPr>
            <p:ph type="title"/>
          </p:nvPr>
        </p:nvSpPr>
        <p:spPr>
          <a:xfrm>
            <a:off x="465956" y="1478703"/>
            <a:ext cx="3405917"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dirty="0">
                <a:solidFill>
                  <a:schemeClr val="bg1"/>
                </a:solidFill>
                <a:latin typeface="Montserrat" panose="00000500000000000000" pitchFamily="2" charset="0"/>
                <a:cs typeface="Times New Roman"/>
              </a:rPr>
              <a:t>Software process methodology</a:t>
            </a:r>
            <a:endParaRPr sz="2500" b="1" dirty="0">
              <a:solidFill>
                <a:schemeClr val="bg1"/>
              </a:solidFill>
              <a:latin typeface="Montserrat" panose="00000500000000000000" pitchFamily="2" charset="0"/>
            </a:endParaRPr>
          </a:p>
        </p:txBody>
      </p:sp>
      <p:sp>
        <p:nvSpPr>
          <p:cNvPr id="250" name="Google Shape;250;p40"/>
          <p:cNvSpPr txBox="1">
            <a:spLocks noGrp="1"/>
          </p:cNvSpPr>
          <p:nvPr>
            <p:ph type="title" idx="3"/>
          </p:nvPr>
        </p:nvSpPr>
        <p:spPr>
          <a:xfrm>
            <a:off x="4947118" y="1329176"/>
            <a:ext cx="377341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dirty="0">
                <a:solidFill>
                  <a:schemeClr val="tx1"/>
                </a:solidFill>
                <a:latin typeface="Montserrat" panose="00000500000000000000" pitchFamily="2" charset="0"/>
                <a:cs typeface="Times New Roman"/>
              </a:rPr>
              <a:t>Design methodology</a:t>
            </a:r>
            <a:endParaRPr sz="2500" b="1" dirty="0">
              <a:solidFill>
                <a:schemeClr val="tx1"/>
              </a:solidFill>
              <a:latin typeface="Montserrat" panose="00000500000000000000" pitchFamily="2" charset="0"/>
            </a:endParaRPr>
          </a:p>
        </p:txBody>
      </p:sp>
      <p:sp>
        <p:nvSpPr>
          <p:cNvPr id="251" name="Google Shape;251;p40"/>
          <p:cNvSpPr/>
          <p:nvPr/>
        </p:nvSpPr>
        <p:spPr>
          <a:xfrm>
            <a:off x="1665403" y="167327"/>
            <a:ext cx="1167600" cy="104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6139031" y="108152"/>
            <a:ext cx="1167600" cy="1047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40"/>
          <p:cNvGrpSpPr/>
          <p:nvPr/>
        </p:nvGrpSpPr>
        <p:grpSpPr>
          <a:xfrm>
            <a:off x="6504968" y="396743"/>
            <a:ext cx="470117" cy="470117"/>
            <a:chOff x="1492675" y="4992125"/>
            <a:chExt cx="481825" cy="481825"/>
          </a:xfrm>
        </p:grpSpPr>
        <p:sp>
          <p:nvSpPr>
            <p:cNvPr id="254" name="Google Shape;254;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 name="Google Shape;255;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6" name="Google Shape;256;p40"/>
          <p:cNvGrpSpPr/>
          <p:nvPr/>
        </p:nvGrpSpPr>
        <p:grpSpPr>
          <a:xfrm>
            <a:off x="2014144" y="455918"/>
            <a:ext cx="470117" cy="470117"/>
            <a:chOff x="2085525" y="4992125"/>
            <a:chExt cx="481825" cy="481825"/>
          </a:xfrm>
        </p:grpSpPr>
        <p:sp>
          <p:nvSpPr>
            <p:cNvPr id="257" name="Google Shape;257;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 name="Google Shape;258;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62"/>
          <p:cNvPicPr preferRelativeResize="0"/>
          <p:nvPr/>
        </p:nvPicPr>
        <p:blipFill rotWithShape="1">
          <a:blip r:embed="rId3">
            <a:alphaModFix/>
          </a:blip>
          <a:srcRect l="15830" t="9934" r="16606"/>
          <a:stretch/>
        </p:blipFill>
        <p:spPr>
          <a:xfrm>
            <a:off x="4572000" y="540000"/>
            <a:ext cx="4571950" cy="4064400"/>
          </a:xfrm>
          <a:prstGeom prst="rect">
            <a:avLst/>
          </a:prstGeom>
          <a:noFill/>
          <a:ln>
            <a:noFill/>
          </a:ln>
        </p:spPr>
      </p:pic>
      <p:sp>
        <p:nvSpPr>
          <p:cNvPr id="668" name="Google Shape;668;p62"/>
          <p:cNvSpPr txBox="1">
            <a:spLocks noGrp="1"/>
          </p:cNvSpPr>
          <p:nvPr>
            <p:ph type="subTitle" idx="1"/>
          </p:nvPr>
        </p:nvSpPr>
        <p:spPr>
          <a:xfrm>
            <a:off x="720000" y="1214848"/>
            <a:ext cx="3330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Muhammad Umer Naeem</a:t>
            </a:r>
            <a:endParaRPr dirty="0"/>
          </a:p>
        </p:txBody>
      </p:sp>
      <p:sp>
        <p:nvSpPr>
          <p:cNvPr id="669" name="Google Shape;669;p62"/>
          <p:cNvSpPr txBox="1">
            <a:spLocks noGrp="1"/>
          </p:cNvSpPr>
          <p:nvPr>
            <p:ph type="subTitle" idx="2"/>
          </p:nvPr>
        </p:nvSpPr>
        <p:spPr>
          <a:xfrm>
            <a:off x="720000" y="1506888"/>
            <a:ext cx="2927400" cy="6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CIIT/FA17-BSE-140/ISB</a:t>
            </a:r>
            <a:endParaRPr i="1" dirty="0"/>
          </a:p>
        </p:txBody>
      </p:sp>
      <p:sp>
        <p:nvSpPr>
          <p:cNvPr id="670" name="Google Shape;670;p62"/>
          <p:cNvSpPr txBox="1">
            <a:spLocks noGrp="1"/>
          </p:cNvSpPr>
          <p:nvPr>
            <p:ph type="subTitle" idx="3"/>
          </p:nvPr>
        </p:nvSpPr>
        <p:spPr>
          <a:xfrm>
            <a:off x="720000" y="3390445"/>
            <a:ext cx="2927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Mr. Umar Nauman</a:t>
            </a:r>
            <a:endParaRPr dirty="0"/>
          </a:p>
        </p:txBody>
      </p:sp>
      <p:sp>
        <p:nvSpPr>
          <p:cNvPr id="672" name="Google Shape;672;p62"/>
          <p:cNvSpPr txBox="1">
            <a:spLocks noGrp="1"/>
          </p:cNvSpPr>
          <p:nvPr>
            <p:ph type="title"/>
          </p:nvPr>
        </p:nvSpPr>
        <p:spPr>
          <a:xfrm>
            <a:off x="720000" y="534034"/>
            <a:ext cx="3330300" cy="6310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Group</a:t>
            </a:r>
            <a:endParaRPr dirty="0"/>
          </a:p>
        </p:txBody>
      </p:sp>
      <p:sp>
        <p:nvSpPr>
          <p:cNvPr id="673" name="Google Shape;673;p62"/>
          <p:cNvSpPr txBox="1">
            <a:spLocks noGrp="1"/>
          </p:cNvSpPr>
          <p:nvPr>
            <p:ph type="subTitle" idx="5"/>
          </p:nvPr>
        </p:nvSpPr>
        <p:spPr>
          <a:xfrm>
            <a:off x="720000" y="1938774"/>
            <a:ext cx="2927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Hamza Tahir</a:t>
            </a:r>
            <a:endParaRPr dirty="0"/>
          </a:p>
        </p:txBody>
      </p:sp>
      <p:sp>
        <p:nvSpPr>
          <p:cNvPr id="674" name="Google Shape;674;p62"/>
          <p:cNvSpPr txBox="1">
            <a:spLocks noGrp="1"/>
          </p:cNvSpPr>
          <p:nvPr>
            <p:ph type="subTitle" idx="6"/>
          </p:nvPr>
        </p:nvSpPr>
        <p:spPr>
          <a:xfrm>
            <a:off x="720000" y="2207551"/>
            <a:ext cx="2927400" cy="6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CIIT/FA17-BSE-148/ISB</a:t>
            </a:r>
            <a:endParaRPr i="1" dirty="0"/>
          </a:p>
        </p:txBody>
      </p:sp>
      <p:sp>
        <p:nvSpPr>
          <p:cNvPr id="10" name="Google Shape;672;p62">
            <a:extLst>
              <a:ext uri="{FF2B5EF4-FFF2-40B4-BE49-F238E27FC236}">
                <a16:creationId xmlns:a16="http://schemas.microsoft.com/office/drawing/2014/main" id="{831CE47E-DA6C-4D8C-B08F-496A1576D68E}"/>
              </a:ext>
            </a:extLst>
          </p:cNvPr>
          <p:cNvSpPr txBox="1">
            <a:spLocks/>
          </p:cNvSpPr>
          <p:nvPr/>
        </p:nvSpPr>
        <p:spPr>
          <a:xfrm>
            <a:off x="720000" y="2787905"/>
            <a:ext cx="3330300" cy="605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200"/>
              <a:buFont typeface="Montserrat Black"/>
              <a:buNone/>
              <a:defRPr sz="3200" b="0" i="0" u="none" strike="noStrike" cap="none">
                <a:solidFill>
                  <a:schemeClr val="lt2"/>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lt2"/>
              </a:buClr>
              <a:buSzPts val="3200"/>
              <a:buFont typeface="Palanquin Dark"/>
              <a:buNone/>
              <a:defRPr sz="3200" b="0" i="0" u="none" strike="noStrike" cap="none">
                <a:solidFill>
                  <a:schemeClr val="lt2"/>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lt2"/>
              </a:buClr>
              <a:buSzPts val="3200"/>
              <a:buFont typeface="Palanquin Dark"/>
              <a:buNone/>
              <a:defRPr sz="3200" b="0" i="0" u="none" strike="noStrike" cap="none">
                <a:solidFill>
                  <a:schemeClr val="lt2"/>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lt2"/>
              </a:buClr>
              <a:buSzPts val="3200"/>
              <a:buFont typeface="Palanquin Dark"/>
              <a:buNone/>
              <a:defRPr sz="3200" b="0" i="0" u="none" strike="noStrike" cap="none">
                <a:solidFill>
                  <a:schemeClr val="lt2"/>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lt2"/>
              </a:buClr>
              <a:buSzPts val="3200"/>
              <a:buFont typeface="Palanquin Dark"/>
              <a:buNone/>
              <a:defRPr sz="3200" b="0" i="0" u="none" strike="noStrike" cap="none">
                <a:solidFill>
                  <a:schemeClr val="lt2"/>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lt2"/>
              </a:buClr>
              <a:buSzPts val="3200"/>
              <a:buFont typeface="Palanquin Dark"/>
              <a:buNone/>
              <a:defRPr sz="3200" b="0" i="0" u="none" strike="noStrike" cap="none">
                <a:solidFill>
                  <a:schemeClr val="lt2"/>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lt2"/>
              </a:buClr>
              <a:buSzPts val="3200"/>
              <a:buFont typeface="Palanquin Dark"/>
              <a:buNone/>
              <a:defRPr sz="3200" b="0" i="0" u="none" strike="noStrike" cap="none">
                <a:solidFill>
                  <a:schemeClr val="lt2"/>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lt2"/>
              </a:buClr>
              <a:buSzPts val="3200"/>
              <a:buFont typeface="Palanquin Dark"/>
              <a:buNone/>
              <a:defRPr sz="3200" b="0" i="0" u="none" strike="noStrike" cap="none">
                <a:solidFill>
                  <a:schemeClr val="lt2"/>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lt2"/>
              </a:buClr>
              <a:buSzPts val="3200"/>
              <a:buFont typeface="Palanquin Dark"/>
              <a:buNone/>
              <a:defRPr sz="3200" b="0" i="0" u="none" strike="noStrike" cap="none">
                <a:solidFill>
                  <a:schemeClr val="lt2"/>
                </a:solidFill>
                <a:latin typeface="Palanquin Dark"/>
                <a:ea typeface="Palanquin Dark"/>
                <a:cs typeface="Palanquin Dark"/>
                <a:sym typeface="Palanquin Dark"/>
              </a:defRPr>
            </a:lvl9pPr>
          </a:lstStyle>
          <a:p>
            <a:r>
              <a:rPr lang="en-GB" dirty="0"/>
              <a:t>Supervisor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Tools and Technologies</a:t>
            </a:r>
            <a:endParaRPr dirty="0"/>
          </a:p>
        </p:txBody>
      </p:sp>
      <p:graphicFrame>
        <p:nvGraphicFramePr>
          <p:cNvPr id="5" name="Table 4">
            <a:extLst>
              <a:ext uri="{FF2B5EF4-FFF2-40B4-BE49-F238E27FC236}">
                <a16:creationId xmlns:a16="http://schemas.microsoft.com/office/drawing/2014/main" id="{8C56387A-9285-49D0-81AC-AA678BC7D022}"/>
              </a:ext>
            </a:extLst>
          </p:cNvPr>
          <p:cNvGraphicFramePr>
            <a:graphicFrameLocks noGrp="1"/>
          </p:cNvGraphicFramePr>
          <p:nvPr>
            <p:extLst>
              <p:ext uri="{D42A27DB-BD31-4B8C-83A1-F6EECF244321}">
                <p14:modId xmlns:p14="http://schemas.microsoft.com/office/powerpoint/2010/main" val="751393117"/>
              </p:ext>
            </p:extLst>
          </p:nvPr>
        </p:nvGraphicFramePr>
        <p:xfrm>
          <a:off x="477078" y="1000204"/>
          <a:ext cx="8050696" cy="3755696"/>
        </p:xfrm>
        <a:graphic>
          <a:graphicData uri="http://schemas.openxmlformats.org/drawingml/2006/table">
            <a:tbl>
              <a:tblPr firstRow="1" firstCol="1" bandRow="1">
                <a:tableStyleId>{C1E9C9A1-25E2-46EE-9DDE-55B5A3DA1293}</a:tableStyleId>
              </a:tblPr>
              <a:tblGrid>
                <a:gridCol w="2101443">
                  <a:extLst>
                    <a:ext uri="{9D8B030D-6E8A-4147-A177-3AD203B41FA5}">
                      <a16:colId xmlns:a16="http://schemas.microsoft.com/office/drawing/2014/main" val="1495677018"/>
                    </a:ext>
                  </a:extLst>
                </a:gridCol>
                <a:gridCol w="2101443">
                  <a:extLst>
                    <a:ext uri="{9D8B030D-6E8A-4147-A177-3AD203B41FA5}">
                      <a16:colId xmlns:a16="http://schemas.microsoft.com/office/drawing/2014/main" val="3319092975"/>
                    </a:ext>
                  </a:extLst>
                </a:gridCol>
                <a:gridCol w="1923905">
                  <a:extLst>
                    <a:ext uri="{9D8B030D-6E8A-4147-A177-3AD203B41FA5}">
                      <a16:colId xmlns:a16="http://schemas.microsoft.com/office/drawing/2014/main" val="614150988"/>
                    </a:ext>
                  </a:extLst>
                </a:gridCol>
                <a:gridCol w="1923905">
                  <a:extLst>
                    <a:ext uri="{9D8B030D-6E8A-4147-A177-3AD203B41FA5}">
                      <a16:colId xmlns:a16="http://schemas.microsoft.com/office/drawing/2014/main" val="1012376814"/>
                    </a:ext>
                  </a:extLst>
                </a:gridCol>
              </a:tblGrid>
              <a:tr h="157504">
                <a:tc rowSpan="16">
                  <a:txBody>
                    <a:bodyPr/>
                    <a:lstStyle/>
                    <a:p>
                      <a:pPr marL="69850" algn="just"/>
                      <a:r>
                        <a:rPr lang="en-US" sz="1000" dirty="0">
                          <a:effectLst/>
                          <a:latin typeface="Montserrat" panose="00000500000000000000" pitchFamily="2" charset="0"/>
                        </a:rPr>
                        <a:t> </a:t>
                      </a:r>
                    </a:p>
                    <a:p>
                      <a:pPr marL="69850" algn="ctr"/>
                      <a:r>
                        <a:rPr lang="en-US" sz="1000" dirty="0">
                          <a:effectLst/>
                          <a:latin typeface="Montserrat" panose="00000500000000000000" pitchFamily="2" charset="0"/>
                        </a:rPr>
                        <a:t> </a:t>
                      </a:r>
                    </a:p>
                    <a:p>
                      <a:pPr marL="69850" algn="ctr"/>
                      <a:r>
                        <a:rPr lang="en-US" sz="1000" dirty="0">
                          <a:effectLst/>
                          <a:latin typeface="Montserrat" panose="00000500000000000000" pitchFamily="2" charset="0"/>
                        </a:rPr>
                        <a:t> </a:t>
                      </a:r>
                    </a:p>
                    <a:p>
                      <a:pPr marL="69850" algn="ctr"/>
                      <a:r>
                        <a:rPr lang="en-US" sz="1000" dirty="0">
                          <a:effectLst/>
                          <a:latin typeface="Montserrat" panose="00000500000000000000" pitchFamily="2" charset="0"/>
                        </a:rPr>
                        <a:t>Tools</a:t>
                      </a:r>
                    </a:p>
                    <a:p>
                      <a:pPr marL="69850" algn="ctr"/>
                      <a:r>
                        <a:rPr lang="en-US" sz="1000" dirty="0">
                          <a:effectLst/>
                          <a:latin typeface="Montserrat" panose="00000500000000000000" pitchFamily="2" charset="0"/>
                        </a:rPr>
                        <a:t>And</a:t>
                      </a:r>
                    </a:p>
                    <a:p>
                      <a:pPr marL="69850" algn="ctr"/>
                      <a:r>
                        <a:rPr lang="en-US" sz="1000" dirty="0">
                          <a:effectLst/>
                          <a:latin typeface="Montserrat" panose="00000500000000000000" pitchFamily="2" charset="0"/>
                        </a:rPr>
                        <a:t>Technologies</a:t>
                      </a:r>
                    </a:p>
                    <a:p>
                      <a:pPr marL="69850" algn="just"/>
                      <a:r>
                        <a:rPr lang="en-US" sz="1000" dirty="0">
                          <a:effectLst/>
                          <a:latin typeface="Montserrat" panose="00000500000000000000" pitchFamily="2" charset="0"/>
                        </a:rPr>
                        <a:t> </a:t>
                      </a:r>
                      <a:endParaRPr lang="en-US" sz="1000" dirty="0">
                        <a:effectLst/>
                        <a:latin typeface="Montserrat" panose="00000500000000000000" pitchFamily="2" charset="0"/>
                        <a:ea typeface="Times New Roman" panose="02020603050405020304" pitchFamily="18" charset="0"/>
                      </a:endParaRPr>
                    </a:p>
                  </a:txBody>
                  <a:tcPr marL="55707" marR="55707" marT="0" marB="0"/>
                </a:tc>
                <a:tc>
                  <a:txBody>
                    <a:bodyPr/>
                    <a:lstStyle/>
                    <a:p>
                      <a:pPr marL="69850" algn="ctr"/>
                      <a:r>
                        <a:rPr lang="en-US" sz="1000">
                          <a:effectLst/>
                        </a:rPr>
                        <a:t>Tools</a:t>
                      </a:r>
                      <a:endParaRPr lang="en-US" sz="1000">
                        <a:effectLst/>
                        <a:latin typeface="Times New Roman" panose="02020603050405020304" pitchFamily="18" charset="0"/>
                        <a:ea typeface="Times New Roman" panose="02020603050405020304" pitchFamily="18" charset="0"/>
                      </a:endParaRPr>
                    </a:p>
                  </a:txBody>
                  <a:tcPr marL="55707" marR="55707" marT="0" marB="0"/>
                </a:tc>
                <a:tc>
                  <a:txBody>
                    <a:bodyPr/>
                    <a:lstStyle/>
                    <a:p>
                      <a:pPr algn="ctr">
                        <a:spcAft>
                          <a:spcPts val="800"/>
                        </a:spcAft>
                      </a:pPr>
                      <a:r>
                        <a:rPr lang="en-US" sz="1000">
                          <a:effectLst/>
                        </a:rPr>
                        <a:t>Version</a:t>
                      </a:r>
                      <a:endParaRPr lang="en-US" sz="1000">
                        <a:effectLst/>
                        <a:latin typeface="Times New Roman" panose="02020603050405020304" pitchFamily="18" charset="0"/>
                        <a:ea typeface="Times New Roman" panose="02020603050405020304" pitchFamily="18" charset="0"/>
                      </a:endParaRPr>
                    </a:p>
                  </a:txBody>
                  <a:tcPr marL="55707" marR="55707" marT="0" marB="0"/>
                </a:tc>
                <a:tc>
                  <a:txBody>
                    <a:bodyPr/>
                    <a:lstStyle/>
                    <a:p>
                      <a:pPr algn="ctr">
                        <a:spcAft>
                          <a:spcPts val="800"/>
                        </a:spcAft>
                      </a:pPr>
                      <a:r>
                        <a:rPr lang="en-US" sz="1000">
                          <a:effectLst/>
                        </a:rPr>
                        <a:t>Rationale</a:t>
                      </a:r>
                      <a:endParaRPr lang="en-US" sz="1000">
                        <a:effectLst/>
                        <a:latin typeface="Times New Roman" panose="02020603050405020304" pitchFamily="18" charset="0"/>
                        <a:ea typeface="Times New Roman" panose="02020603050405020304" pitchFamily="18" charset="0"/>
                      </a:endParaRPr>
                    </a:p>
                  </a:txBody>
                  <a:tcPr marL="55707" marR="55707" marT="0" marB="0"/>
                </a:tc>
                <a:extLst>
                  <a:ext uri="{0D108BD9-81ED-4DB2-BD59-A6C34878D82A}">
                    <a16:rowId xmlns:a16="http://schemas.microsoft.com/office/drawing/2014/main" val="3457664558"/>
                  </a:ext>
                </a:extLst>
              </a:tr>
              <a:tr h="157504">
                <a:tc vMerge="1">
                  <a:txBody>
                    <a:bodyPr/>
                    <a:lstStyle/>
                    <a:p>
                      <a:endParaRPr lang="LID4096"/>
                    </a:p>
                  </a:txBody>
                  <a:tcPr/>
                </a:tc>
                <a:tc>
                  <a:txBody>
                    <a:bodyPr/>
                    <a:lstStyle/>
                    <a:p>
                      <a:pPr marL="68580" algn="ctr"/>
                      <a:r>
                        <a:rPr lang="en-US" sz="1000">
                          <a:effectLst/>
                          <a:latin typeface="Montserrat" panose="00000500000000000000" pitchFamily="2" charset="0"/>
                        </a:rPr>
                        <a:t>MS Visual Studio</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2019</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IDE</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2136866365"/>
                  </a:ext>
                </a:extLst>
              </a:tr>
              <a:tr h="157504">
                <a:tc vMerge="1">
                  <a:txBody>
                    <a:bodyPr/>
                    <a:lstStyle/>
                    <a:p>
                      <a:endParaRPr lang="LID4096"/>
                    </a:p>
                  </a:txBody>
                  <a:tcPr/>
                </a:tc>
                <a:tc>
                  <a:txBody>
                    <a:bodyPr/>
                    <a:lstStyle/>
                    <a:p>
                      <a:pPr marL="68580" algn="ctr"/>
                      <a:r>
                        <a:rPr lang="en-US" sz="1000">
                          <a:effectLst/>
                          <a:latin typeface="Montserrat" panose="00000500000000000000" pitchFamily="2" charset="0"/>
                        </a:rPr>
                        <a:t>Visual Studio Code</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1.49.3</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IDE</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3706304425"/>
                  </a:ext>
                </a:extLst>
              </a:tr>
              <a:tr h="157504">
                <a:tc vMerge="1">
                  <a:txBody>
                    <a:bodyPr/>
                    <a:lstStyle/>
                    <a:p>
                      <a:endParaRPr lang="LID4096"/>
                    </a:p>
                  </a:txBody>
                  <a:tcPr/>
                </a:tc>
                <a:tc>
                  <a:txBody>
                    <a:bodyPr/>
                    <a:lstStyle/>
                    <a:p>
                      <a:pPr marL="68580" algn="ctr"/>
                      <a:r>
                        <a:rPr lang="en-US" sz="1000">
                          <a:effectLst/>
                          <a:latin typeface="Montserrat" panose="00000500000000000000" pitchFamily="2" charset="0"/>
                        </a:rPr>
                        <a:t>Spyder</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4.1.5</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IDE</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3865238508"/>
                  </a:ext>
                </a:extLst>
              </a:tr>
              <a:tr h="157504">
                <a:tc vMerge="1">
                  <a:txBody>
                    <a:bodyPr/>
                    <a:lstStyle/>
                    <a:p>
                      <a:endParaRPr lang="LID4096"/>
                    </a:p>
                  </a:txBody>
                  <a:tcPr/>
                </a:tc>
                <a:tc>
                  <a:txBody>
                    <a:bodyPr/>
                    <a:lstStyle/>
                    <a:p>
                      <a:pPr marL="68580" algn="ctr"/>
                      <a:r>
                        <a:rPr lang="en-US" sz="1000">
                          <a:effectLst/>
                          <a:latin typeface="Montserrat" panose="00000500000000000000" pitchFamily="2" charset="0"/>
                        </a:rPr>
                        <a:t>Android Studio</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4.0.2</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IDE</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1688859020"/>
                  </a:ext>
                </a:extLst>
              </a:tr>
              <a:tr h="157504">
                <a:tc vMerge="1">
                  <a:txBody>
                    <a:bodyPr/>
                    <a:lstStyle/>
                    <a:p>
                      <a:endParaRPr lang="LID4096"/>
                    </a:p>
                  </a:txBody>
                  <a:tcPr/>
                </a:tc>
                <a:tc>
                  <a:txBody>
                    <a:bodyPr/>
                    <a:lstStyle/>
                    <a:p>
                      <a:pPr marL="68580" algn="ctr"/>
                      <a:r>
                        <a:rPr lang="en-US" sz="1000">
                          <a:effectLst/>
                          <a:latin typeface="Montserrat" panose="00000500000000000000" pitchFamily="2" charset="0"/>
                        </a:rPr>
                        <a:t>MS SQL Server</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2014</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DBMS</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3631048641"/>
                  </a:ext>
                </a:extLst>
              </a:tr>
              <a:tr h="157504">
                <a:tc vMerge="1">
                  <a:txBody>
                    <a:bodyPr/>
                    <a:lstStyle/>
                    <a:p>
                      <a:endParaRPr lang="LID4096"/>
                    </a:p>
                  </a:txBody>
                  <a:tcPr/>
                </a:tc>
                <a:tc>
                  <a:txBody>
                    <a:bodyPr/>
                    <a:lstStyle/>
                    <a:p>
                      <a:pPr marL="68580" algn="ctr"/>
                      <a:r>
                        <a:rPr lang="en-US" sz="1000">
                          <a:effectLst/>
                          <a:latin typeface="Montserrat" panose="00000500000000000000" pitchFamily="2" charset="0"/>
                        </a:rPr>
                        <a:t>Adobe Photoshop</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2020</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Design Work</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3271393981"/>
                  </a:ext>
                </a:extLst>
              </a:tr>
              <a:tr h="157504">
                <a:tc vMerge="1">
                  <a:txBody>
                    <a:bodyPr/>
                    <a:lstStyle/>
                    <a:p>
                      <a:endParaRPr lang="LID4096"/>
                    </a:p>
                  </a:txBody>
                  <a:tcPr/>
                </a:tc>
                <a:tc>
                  <a:txBody>
                    <a:bodyPr/>
                    <a:lstStyle/>
                    <a:p>
                      <a:pPr marL="68580" algn="ctr"/>
                      <a:r>
                        <a:rPr lang="en-US" sz="1000" dirty="0">
                          <a:effectLst/>
                          <a:latin typeface="Montserrat" panose="00000500000000000000" pitchFamily="2" charset="0"/>
                        </a:rPr>
                        <a:t>MS Word</a:t>
                      </a:r>
                      <a:endParaRPr lang="en-US" sz="1000" dirty="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2015</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Documentation</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4016988081"/>
                  </a:ext>
                </a:extLst>
              </a:tr>
              <a:tr h="157504">
                <a:tc vMerge="1">
                  <a:txBody>
                    <a:bodyPr/>
                    <a:lstStyle/>
                    <a:p>
                      <a:endParaRPr lang="LID4096"/>
                    </a:p>
                  </a:txBody>
                  <a:tcPr/>
                </a:tc>
                <a:tc>
                  <a:txBody>
                    <a:bodyPr/>
                    <a:lstStyle/>
                    <a:p>
                      <a:pPr marL="68580" algn="ctr"/>
                      <a:r>
                        <a:rPr lang="en-US" sz="1000">
                          <a:effectLst/>
                          <a:latin typeface="Montserrat" panose="00000500000000000000" pitchFamily="2" charset="0"/>
                        </a:rPr>
                        <a:t>MS PowerPoint</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2015</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Presentation</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3309572364"/>
                  </a:ext>
                </a:extLst>
              </a:tr>
              <a:tr h="252894">
                <a:tc vMerge="1">
                  <a:txBody>
                    <a:bodyPr/>
                    <a:lstStyle/>
                    <a:p>
                      <a:endParaRPr lang="LID4096"/>
                    </a:p>
                  </a:txBody>
                  <a:tcPr/>
                </a:tc>
                <a:tc>
                  <a:txBody>
                    <a:bodyPr/>
                    <a:lstStyle/>
                    <a:p>
                      <a:pPr marL="68580" algn="ctr"/>
                      <a:r>
                        <a:rPr lang="en-US" sz="1000" dirty="0">
                          <a:effectLst/>
                          <a:latin typeface="Montserrat" panose="00000500000000000000" pitchFamily="2" charset="0"/>
                        </a:rPr>
                        <a:t>Pencil</a:t>
                      </a:r>
                      <a:endParaRPr lang="en-US" sz="1000" dirty="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2.0.5</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Mockups Creation</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4137363253"/>
                  </a:ext>
                </a:extLst>
              </a:tr>
              <a:tr h="157504">
                <a:tc vMerge="1">
                  <a:txBody>
                    <a:bodyPr/>
                    <a:lstStyle/>
                    <a:p>
                      <a:endParaRPr lang="LID4096"/>
                    </a:p>
                  </a:txBody>
                  <a:tcPr/>
                </a:tc>
                <a:tc>
                  <a:txBody>
                    <a:bodyPr/>
                    <a:lstStyle/>
                    <a:p>
                      <a:pPr marL="71120" algn="ctr"/>
                      <a:r>
                        <a:rPr lang="en-US" sz="1000" dirty="0">
                          <a:effectLst/>
                          <a:latin typeface="Montserrat" panose="00000500000000000000" pitchFamily="2" charset="0"/>
                        </a:rPr>
                        <a:t>Technology</a:t>
                      </a:r>
                      <a:endParaRPr lang="en-US" sz="1000" dirty="0">
                        <a:effectLst/>
                        <a:latin typeface="Montserrat" panose="00000500000000000000" pitchFamily="2" charset="0"/>
                        <a:ea typeface="Times New Roman" panose="02020603050405020304" pitchFamily="18" charset="0"/>
                      </a:endParaRPr>
                    </a:p>
                  </a:txBody>
                  <a:tcPr marL="55707" marR="55707" marT="0" marB="0"/>
                </a:tc>
                <a:tc>
                  <a:txBody>
                    <a:bodyPr/>
                    <a:lstStyle/>
                    <a:p>
                      <a:pPr algn="ctr">
                        <a:spcAft>
                          <a:spcPts val="800"/>
                        </a:spcAft>
                      </a:pPr>
                      <a:r>
                        <a:rPr lang="en-US" sz="1000">
                          <a:effectLst/>
                          <a:latin typeface="Montserrat" panose="00000500000000000000" pitchFamily="2" charset="0"/>
                        </a:rPr>
                        <a:t>Version</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algn="ctr">
                        <a:spcAft>
                          <a:spcPts val="800"/>
                        </a:spcAft>
                      </a:pPr>
                      <a:r>
                        <a:rPr lang="en-US" sz="1000">
                          <a:effectLst/>
                          <a:latin typeface="Montserrat" panose="00000500000000000000" pitchFamily="2" charset="0"/>
                        </a:rPr>
                        <a:t>Rationale</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1711701448"/>
                  </a:ext>
                </a:extLst>
              </a:tr>
              <a:tr h="252894">
                <a:tc vMerge="1">
                  <a:txBody>
                    <a:bodyPr/>
                    <a:lstStyle/>
                    <a:p>
                      <a:endParaRPr lang="LID4096"/>
                    </a:p>
                  </a:txBody>
                  <a:tcPr/>
                </a:tc>
                <a:tc>
                  <a:txBody>
                    <a:bodyPr/>
                    <a:lstStyle/>
                    <a:p>
                      <a:pPr marL="68580" algn="ctr"/>
                      <a:r>
                        <a:rPr lang="en-US" sz="1000">
                          <a:effectLst/>
                          <a:latin typeface="Montserrat" panose="00000500000000000000" pitchFamily="2" charset="0"/>
                        </a:rPr>
                        <a:t>C#</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dirty="0">
                          <a:effectLst/>
                          <a:latin typeface="Montserrat" panose="00000500000000000000" pitchFamily="2" charset="0"/>
                        </a:rPr>
                        <a:t>8.0</a:t>
                      </a:r>
                      <a:endParaRPr lang="en-US" sz="1000" dirty="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Programming language</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616200765"/>
                  </a:ext>
                </a:extLst>
              </a:tr>
              <a:tr h="252894">
                <a:tc vMerge="1">
                  <a:txBody>
                    <a:bodyPr/>
                    <a:lstStyle/>
                    <a:p>
                      <a:endParaRPr lang="LID4096"/>
                    </a:p>
                  </a:txBody>
                  <a:tcPr/>
                </a:tc>
                <a:tc>
                  <a:txBody>
                    <a:bodyPr/>
                    <a:lstStyle/>
                    <a:p>
                      <a:pPr marL="68580" algn="ctr"/>
                      <a:r>
                        <a:rPr lang="en-US" sz="1000">
                          <a:effectLst/>
                          <a:latin typeface="Montserrat" panose="00000500000000000000" pitchFamily="2" charset="0"/>
                        </a:rPr>
                        <a:t>Python</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3.6</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dirty="0">
                          <a:effectLst/>
                          <a:latin typeface="Montserrat" panose="00000500000000000000" pitchFamily="2" charset="0"/>
                        </a:rPr>
                        <a:t>Programming language</a:t>
                      </a:r>
                      <a:endParaRPr lang="en-US" sz="1000" dirty="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3413740547"/>
                  </a:ext>
                </a:extLst>
              </a:tr>
              <a:tr h="252894">
                <a:tc vMerge="1">
                  <a:txBody>
                    <a:bodyPr/>
                    <a:lstStyle/>
                    <a:p>
                      <a:endParaRPr lang="LID4096"/>
                    </a:p>
                  </a:txBody>
                  <a:tcPr/>
                </a:tc>
                <a:tc>
                  <a:txBody>
                    <a:bodyPr/>
                    <a:lstStyle/>
                    <a:p>
                      <a:pPr marL="68580" algn="ctr"/>
                      <a:r>
                        <a:rPr lang="en-US" sz="1000">
                          <a:effectLst/>
                          <a:latin typeface="Montserrat" panose="00000500000000000000" pitchFamily="2" charset="0"/>
                        </a:rPr>
                        <a:t>Java</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11</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dirty="0">
                          <a:effectLst/>
                          <a:latin typeface="Montserrat" panose="00000500000000000000" pitchFamily="2" charset="0"/>
                        </a:rPr>
                        <a:t>Programming language</a:t>
                      </a:r>
                      <a:endParaRPr lang="en-US" sz="1000" dirty="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1531170463"/>
                  </a:ext>
                </a:extLst>
              </a:tr>
              <a:tr h="157504">
                <a:tc vMerge="1">
                  <a:txBody>
                    <a:bodyPr/>
                    <a:lstStyle/>
                    <a:p>
                      <a:endParaRPr lang="LID4096"/>
                    </a:p>
                  </a:txBody>
                  <a:tcPr/>
                </a:tc>
                <a:tc>
                  <a:txBody>
                    <a:bodyPr/>
                    <a:lstStyle/>
                    <a:p>
                      <a:pPr marL="68580" algn="ctr"/>
                      <a:r>
                        <a:rPr lang="en-US" sz="1000">
                          <a:effectLst/>
                          <a:latin typeface="Montserrat" panose="00000500000000000000" pitchFamily="2" charset="0"/>
                        </a:rPr>
                        <a:t>SQL</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2014</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Query Language</a:t>
                      </a:r>
                      <a:endParaRPr lang="en-US" sz="100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846183780"/>
                  </a:ext>
                </a:extLst>
              </a:tr>
              <a:tr h="252894">
                <a:tc vMerge="1">
                  <a:txBody>
                    <a:bodyPr/>
                    <a:lstStyle/>
                    <a:p>
                      <a:endParaRPr lang="LID4096"/>
                    </a:p>
                  </a:txBody>
                  <a:tcPr/>
                </a:tc>
                <a:tc>
                  <a:txBody>
                    <a:bodyPr/>
                    <a:lstStyle/>
                    <a:p>
                      <a:pPr marL="68580" algn="ctr"/>
                      <a:r>
                        <a:rPr lang="en-US" sz="1000">
                          <a:effectLst/>
                          <a:latin typeface="Montserrat" panose="00000500000000000000" pitchFamily="2" charset="0"/>
                        </a:rPr>
                        <a:t>Html</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5</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dirty="0">
                          <a:effectLst/>
                          <a:latin typeface="Montserrat" panose="00000500000000000000" pitchFamily="2" charset="0"/>
                        </a:rPr>
                        <a:t>Web Development</a:t>
                      </a:r>
                      <a:endParaRPr lang="en-US" sz="1000" dirty="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2036198565"/>
                  </a:ext>
                </a:extLst>
              </a:tr>
              <a:tr h="252894">
                <a:tc>
                  <a:txBody>
                    <a:bodyPr/>
                    <a:lstStyle/>
                    <a:p>
                      <a:pPr marL="68580" algn="just"/>
                      <a:r>
                        <a:rPr lang="en-US" sz="1000" dirty="0">
                          <a:effectLst/>
                          <a:latin typeface="Montserrat" panose="00000500000000000000" pitchFamily="2" charset="0"/>
                        </a:rPr>
                        <a:t> </a:t>
                      </a:r>
                      <a:endParaRPr lang="en-US" sz="1000" dirty="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ASP.NET Core</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3</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dirty="0">
                          <a:effectLst/>
                          <a:latin typeface="Montserrat" panose="00000500000000000000" pitchFamily="2" charset="0"/>
                        </a:rPr>
                        <a:t>Web Development</a:t>
                      </a:r>
                      <a:endParaRPr lang="en-US" sz="1000" dirty="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2763878116"/>
                  </a:ext>
                </a:extLst>
              </a:tr>
              <a:tr h="252894">
                <a:tc>
                  <a:txBody>
                    <a:bodyPr/>
                    <a:lstStyle/>
                    <a:p>
                      <a:pPr marL="68580" algn="just"/>
                      <a:r>
                        <a:rPr lang="en-US" sz="1000">
                          <a:effectLst/>
                          <a:latin typeface="Montserrat" panose="00000500000000000000" pitchFamily="2" charset="0"/>
                        </a:rPr>
                        <a:t> </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Angular</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7</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dirty="0">
                          <a:effectLst/>
                          <a:latin typeface="Montserrat" panose="00000500000000000000" pitchFamily="2" charset="0"/>
                        </a:rPr>
                        <a:t>Web Development</a:t>
                      </a:r>
                      <a:endParaRPr lang="en-US" sz="1000" dirty="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3494212345"/>
                  </a:ext>
                </a:extLst>
              </a:tr>
              <a:tr h="252894">
                <a:tc>
                  <a:txBody>
                    <a:bodyPr/>
                    <a:lstStyle/>
                    <a:p>
                      <a:pPr marL="68580" algn="just"/>
                      <a:r>
                        <a:rPr lang="en-US" sz="1000">
                          <a:effectLst/>
                          <a:latin typeface="Montserrat" panose="00000500000000000000" pitchFamily="2" charset="0"/>
                        </a:rPr>
                        <a:t> </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CSS</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a:effectLst/>
                          <a:latin typeface="Montserrat" panose="00000500000000000000" pitchFamily="2" charset="0"/>
                        </a:rPr>
                        <a:t>3</a:t>
                      </a:r>
                      <a:endParaRPr lang="en-US" sz="1000">
                        <a:effectLst/>
                        <a:latin typeface="Montserrat" panose="00000500000000000000" pitchFamily="2" charset="0"/>
                        <a:ea typeface="Times New Roman" panose="02020603050405020304" pitchFamily="18" charset="0"/>
                      </a:endParaRPr>
                    </a:p>
                  </a:txBody>
                  <a:tcPr marL="55707" marR="55707" marT="0" marB="0"/>
                </a:tc>
                <a:tc>
                  <a:txBody>
                    <a:bodyPr/>
                    <a:lstStyle/>
                    <a:p>
                      <a:pPr marL="68580" algn="ctr"/>
                      <a:r>
                        <a:rPr lang="en-US" sz="1000" dirty="0">
                          <a:effectLst/>
                          <a:latin typeface="Montserrat" panose="00000500000000000000" pitchFamily="2" charset="0"/>
                        </a:rPr>
                        <a:t>Web Development</a:t>
                      </a:r>
                      <a:endParaRPr lang="en-US" sz="1000" dirty="0">
                        <a:effectLst/>
                        <a:latin typeface="Montserrat" panose="00000500000000000000" pitchFamily="2" charset="0"/>
                        <a:ea typeface="Times New Roman" panose="02020603050405020304" pitchFamily="18" charset="0"/>
                      </a:endParaRPr>
                    </a:p>
                  </a:txBody>
                  <a:tcPr marL="55707" marR="55707" marT="0" marB="0"/>
                </a:tc>
                <a:extLst>
                  <a:ext uri="{0D108BD9-81ED-4DB2-BD59-A6C34878D82A}">
                    <a16:rowId xmlns:a16="http://schemas.microsoft.com/office/drawing/2014/main" val="3065478058"/>
                  </a:ext>
                </a:extLst>
              </a:tr>
            </a:tbl>
          </a:graphicData>
        </a:graphic>
      </p:graphicFrame>
    </p:spTree>
    <p:extLst>
      <p:ext uri="{BB962C8B-B14F-4D97-AF65-F5344CB8AC3E}">
        <p14:creationId xmlns:p14="http://schemas.microsoft.com/office/powerpoint/2010/main" val="711072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Stakeholders and Roles</a:t>
            </a:r>
            <a:endParaRPr dirty="0"/>
          </a:p>
        </p:txBody>
      </p:sp>
      <p:graphicFrame>
        <p:nvGraphicFramePr>
          <p:cNvPr id="2" name="Table 1">
            <a:extLst>
              <a:ext uri="{FF2B5EF4-FFF2-40B4-BE49-F238E27FC236}">
                <a16:creationId xmlns:a16="http://schemas.microsoft.com/office/drawing/2014/main" id="{B719740E-7938-4874-B62E-AAEC972B01E1}"/>
              </a:ext>
            </a:extLst>
          </p:cNvPr>
          <p:cNvGraphicFramePr>
            <a:graphicFrameLocks noGrp="1"/>
          </p:cNvGraphicFramePr>
          <p:nvPr>
            <p:extLst>
              <p:ext uri="{D42A27DB-BD31-4B8C-83A1-F6EECF244321}">
                <p14:modId xmlns:p14="http://schemas.microsoft.com/office/powerpoint/2010/main" val="1077801871"/>
              </p:ext>
            </p:extLst>
          </p:nvPr>
        </p:nvGraphicFramePr>
        <p:xfrm>
          <a:off x="1295711" y="1761314"/>
          <a:ext cx="6552578" cy="1620872"/>
        </p:xfrm>
        <a:graphic>
          <a:graphicData uri="http://schemas.openxmlformats.org/drawingml/2006/table">
            <a:tbl>
              <a:tblPr>
                <a:tableStyleId>{C1E9C9A1-25E2-46EE-9DDE-55B5A3DA1293}</a:tableStyleId>
              </a:tblPr>
              <a:tblGrid>
                <a:gridCol w="1238672">
                  <a:extLst>
                    <a:ext uri="{9D8B030D-6E8A-4147-A177-3AD203B41FA5}">
                      <a16:colId xmlns:a16="http://schemas.microsoft.com/office/drawing/2014/main" val="612399079"/>
                    </a:ext>
                  </a:extLst>
                </a:gridCol>
                <a:gridCol w="5313906">
                  <a:extLst>
                    <a:ext uri="{9D8B030D-6E8A-4147-A177-3AD203B41FA5}">
                      <a16:colId xmlns:a16="http://schemas.microsoft.com/office/drawing/2014/main" val="399955750"/>
                    </a:ext>
                  </a:extLst>
                </a:gridCol>
              </a:tblGrid>
              <a:tr h="598476">
                <a:tc>
                  <a:txBody>
                    <a:bodyPr/>
                    <a:lstStyle/>
                    <a:p>
                      <a:pPr marL="69850" algn="ctr"/>
                      <a:r>
                        <a:rPr lang="en-US" sz="1200" dirty="0">
                          <a:effectLst/>
                          <a:latin typeface="Montserrat" panose="00000500000000000000" pitchFamily="2" charset="0"/>
                        </a:rPr>
                        <a:t>Project Sponsor</a:t>
                      </a:r>
                      <a:endParaRPr lang="en-US" sz="1200" dirty="0">
                        <a:effectLst/>
                        <a:latin typeface="Montserrat" panose="00000500000000000000" pitchFamily="2" charset="0"/>
                        <a:ea typeface="Times New Roman" panose="02020603050405020304" pitchFamily="18" charset="0"/>
                      </a:endParaRPr>
                    </a:p>
                  </a:txBody>
                  <a:tcPr marL="68580" marR="68580" marT="0" marB="0"/>
                </a:tc>
                <a:tc>
                  <a:txBody>
                    <a:bodyPr/>
                    <a:lstStyle/>
                    <a:p>
                      <a:pPr marL="95885" indent="-114300">
                        <a:spcBef>
                          <a:spcPts val="600"/>
                        </a:spcBef>
                        <a:spcAft>
                          <a:spcPts val="600"/>
                        </a:spcAft>
                        <a:tabLst>
                          <a:tab pos="2971800" algn="ctr"/>
                          <a:tab pos="5943600" algn="r"/>
                          <a:tab pos="57150" algn="l"/>
                          <a:tab pos="1771650" algn="r"/>
                          <a:tab pos="2971800" algn="ctr"/>
                          <a:tab pos="5943600" algn="r"/>
                        </a:tabLst>
                      </a:pPr>
                      <a:r>
                        <a:rPr lang="en-US" sz="1200" dirty="0">
                          <a:effectLst/>
                          <a:latin typeface="Montserrat" panose="00000500000000000000" pitchFamily="2" charset="0"/>
                        </a:rPr>
                        <a:t>COMSATS University Islamabad</a:t>
                      </a:r>
                      <a:endParaRPr lang="en-US" sz="1200" dirty="0">
                        <a:effectLst/>
                        <a:latin typeface="Montserrat" panose="00000500000000000000" pitchFamily="2" charset="0"/>
                        <a:ea typeface="Times New Roman" panose="02020603050405020304" pitchFamily="18" charset="0"/>
                      </a:endParaRPr>
                    </a:p>
                  </a:txBody>
                  <a:tcPr marL="68580" marR="68580" marT="0" marB="0"/>
                </a:tc>
                <a:extLst>
                  <a:ext uri="{0D108BD9-81ED-4DB2-BD59-A6C34878D82A}">
                    <a16:rowId xmlns:a16="http://schemas.microsoft.com/office/drawing/2014/main" val="431876416"/>
                  </a:ext>
                </a:extLst>
              </a:tr>
              <a:tr h="1022396">
                <a:tc>
                  <a:txBody>
                    <a:bodyPr/>
                    <a:lstStyle/>
                    <a:p>
                      <a:pPr marL="69850" algn="ctr"/>
                      <a:r>
                        <a:rPr lang="en-US" sz="1200">
                          <a:effectLst/>
                          <a:latin typeface="Montserrat" panose="00000500000000000000" pitchFamily="2" charset="0"/>
                        </a:rPr>
                        <a:t>Stakeholder</a:t>
                      </a:r>
                      <a:endParaRPr lang="en-US" sz="1200">
                        <a:effectLst/>
                        <a:latin typeface="Montserrat" panose="00000500000000000000" pitchFamily="2" charset="0"/>
                        <a:ea typeface="Times New Roman" panose="02020603050405020304" pitchFamily="18" charset="0"/>
                      </a:endParaRPr>
                    </a:p>
                  </a:txBody>
                  <a:tcPr marL="68580" marR="68580" marT="0" marB="0"/>
                </a:tc>
                <a:tc>
                  <a:txBody>
                    <a:bodyPr/>
                    <a:lstStyle/>
                    <a:p>
                      <a:pPr marL="342900" lvl="0" indent="-342900">
                        <a:buFont typeface="Symbol" panose="05050102010706020507" pitchFamily="18" charset="2"/>
                        <a:buChar char=""/>
                      </a:pPr>
                      <a:r>
                        <a:rPr lang="en-US" sz="1200" dirty="0">
                          <a:effectLst/>
                          <a:latin typeface="Montserrat" panose="00000500000000000000" pitchFamily="2" charset="0"/>
                        </a:rPr>
                        <a:t>Mr. Umar Nauman (Project Supervisor)</a:t>
                      </a:r>
                    </a:p>
                    <a:p>
                      <a:pPr marL="342900" lvl="0" indent="-342900">
                        <a:buFont typeface="Symbol" panose="05050102010706020507" pitchFamily="18" charset="2"/>
                        <a:buChar char=""/>
                        <a:tabLst>
                          <a:tab pos="57150" algn="l"/>
                          <a:tab pos="1771650" algn="r"/>
                        </a:tabLst>
                      </a:pPr>
                      <a:r>
                        <a:rPr lang="en-US" sz="1200" dirty="0">
                          <a:effectLst/>
                          <a:latin typeface="Montserrat" panose="00000500000000000000" pitchFamily="2" charset="0"/>
                        </a:rPr>
                        <a:t>Muhammad Umer Naeem, Hamza Tahir (Students)</a:t>
                      </a:r>
                    </a:p>
                    <a:p>
                      <a:pPr marL="342900" lvl="0" indent="-342900">
                        <a:spcBef>
                          <a:spcPts val="600"/>
                        </a:spcBef>
                        <a:spcAft>
                          <a:spcPts val="0"/>
                        </a:spcAft>
                        <a:buFont typeface="Symbol" panose="05050102010706020507" pitchFamily="18" charset="2"/>
                        <a:buChar char=""/>
                        <a:tabLst>
                          <a:tab pos="57150" algn="l"/>
                          <a:tab pos="1771650" algn="r"/>
                        </a:tabLst>
                      </a:pPr>
                      <a:r>
                        <a:rPr lang="en-US" sz="1200" dirty="0">
                          <a:effectLst/>
                          <a:latin typeface="Montserrat" panose="00000500000000000000" pitchFamily="2" charset="0"/>
                        </a:rPr>
                        <a:t>Final Year Project Committee (Evaluation of project)</a:t>
                      </a:r>
                      <a:endParaRPr lang="en-US" sz="1200" dirty="0">
                        <a:effectLst/>
                        <a:latin typeface="Montserrat" panose="00000500000000000000" pitchFamily="2" charset="0"/>
                        <a:ea typeface="Times New Roman" panose="02020603050405020304" pitchFamily="18" charset="0"/>
                      </a:endParaRPr>
                    </a:p>
                  </a:txBody>
                  <a:tcPr marL="68580" marR="68580" marT="0" marB="0"/>
                </a:tc>
                <a:extLst>
                  <a:ext uri="{0D108BD9-81ED-4DB2-BD59-A6C34878D82A}">
                    <a16:rowId xmlns:a16="http://schemas.microsoft.com/office/drawing/2014/main" val="3686957820"/>
                  </a:ext>
                </a:extLst>
              </a:tr>
            </a:tbl>
          </a:graphicData>
        </a:graphic>
      </p:graphicFrame>
    </p:spTree>
    <p:extLst>
      <p:ext uri="{BB962C8B-B14F-4D97-AF65-F5344CB8AC3E}">
        <p14:creationId xmlns:p14="http://schemas.microsoft.com/office/powerpoint/2010/main" val="3291284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720000" y="318026"/>
            <a:ext cx="7704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 Division</a:t>
            </a:r>
            <a:endParaRPr dirty="0"/>
          </a:p>
        </p:txBody>
      </p:sp>
      <p:graphicFrame>
        <p:nvGraphicFramePr>
          <p:cNvPr id="3" name="Table 2">
            <a:extLst>
              <a:ext uri="{FF2B5EF4-FFF2-40B4-BE49-F238E27FC236}">
                <a16:creationId xmlns:a16="http://schemas.microsoft.com/office/drawing/2014/main" id="{820E530A-F416-407E-926D-48EEC834FC9C}"/>
              </a:ext>
            </a:extLst>
          </p:cNvPr>
          <p:cNvGraphicFramePr>
            <a:graphicFrameLocks noGrp="1"/>
          </p:cNvGraphicFramePr>
          <p:nvPr>
            <p:extLst>
              <p:ext uri="{D42A27DB-BD31-4B8C-83A1-F6EECF244321}">
                <p14:modId xmlns:p14="http://schemas.microsoft.com/office/powerpoint/2010/main" val="1233810816"/>
              </p:ext>
            </p:extLst>
          </p:nvPr>
        </p:nvGraphicFramePr>
        <p:xfrm>
          <a:off x="720000" y="1069774"/>
          <a:ext cx="7704000" cy="3755700"/>
        </p:xfrm>
        <a:graphic>
          <a:graphicData uri="http://schemas.openxmlformats.org/drawingml/2006/table">
            <a:tbl>
              <a:tblPr>
                <a:tableStyleId>{C1E9C9A1-25E2-46EE-9DDE-55B5A3DA1293}</a:tableStyleId>
              </a:tblPr>
              <a:tblGrid>
                <a:gridCol w="2215623">
                  <a:extLst>
                    <a:ext uri="{9D8B030D-6E8A-4147-A177-3AD203B41FA5}">
                      <a16:colId xmlns:a16="http://schemas.microsoft.com/office/drawing/2014/main" val="754794488"/>
                    </a:ext>
                  </a:extLst>
                </a:gridCol>
                <a:gridCol w="2157700">
                  <a:extLst>
                    <a:ext uri="{9D8B030D-6E8A-4147-A177-3AD203B41FA5}">
                      <a16:colId xmlns:a16="http://schemas.microsoft.com/office/drawing/2014/main" val="3167667517"/>
                    </a:ext>
                  </a:extLst>
                </a:gridCol>
                <a:gridCol w="3330677">
                  <a:extLst>
                    <a:ext uri="{9D8B030D-6E8A-4147-A177-3AD203B41FA5}">
                      <a16:colId xmlns:a16="http://schemas.microsoft.com/office/drawing/2014/main" val="3822165686"/>
                    </a:ext>
                  </a:extLst>
                </a:gridCol>
              </a:tblGrid>
              <a:tr h="270410">
                <a:tc>
                  <a:txBody>
                    <a:bodyPr/>
                    <a:lstStyle/>
                    <a:p>
                      <a:pPr algn="ctr"/>
                      <a:r>
                        <a:rPr lang="en-US" sz="900" dirty="0">
                          <a:effectLst/>
                          <a:latin typeface="Montserrat" panose="00000500000000000000" pitchFamily="2" charset="0"/>
                        </a:rPr>
                        <a:t>Student Name</a:t>
                      </a:r>
                      <a:endParaRPr lang="en-US" sz="900" dirty="0">
                        <a:effectLst/>
                        <a:latin typeface="Montserrat" panose="00000500000000000000" pitchFamily="2" charset="0"/>
                        <a:ea typeface="Times New Roman" panose="02020603050405020304" pitchFamily="18" charset="0"/>
                      </a:endParaRPr>
                    </a:p>
                  </a:txBody>
                  <a:tcPr marL="49359" marR="49359" marT="0" marB="0"/>
                </a:tc>
                <a:tc>
                  <a:txBody>
                    <a:bodyPr/>
                    <a:lstStyle/>
                    <a:p>
                      <a:pPr algn="ctr"/>
                      <a:r>
                        <a:rPr lang="en-US" sz="900">
                          <a:effectLst/>
                          <a:latin typeface="Montserrat" panose="00000500000000000000" pitchFamily="2" charset="0"/>
                        </a:rPr>
                        <a:t>Student Registration Number</a:t>
                      </a:r>
                      <a:endParaRPr lang="en-US" sz="900">
                        <a:effectLst/>
                        <a:latin typeface="Montserrat" panose="00000500000000000000" pitchFamily="2" charset="0"/>
                        <a:ea typeface="Times New Roman" panose="02020603050405020304" pitchFamily="18" charset="0"/>
                      </a:endParaRPr>
                    </a:p>
                  </a:txBody>
                  <a:tcPr marL="49359" marR="49359" marT="0" marB="0"/>
                </a:tc>
                <a:tc>
                  <a:txBody>
                    <a:bodyPr/>
                    <a:lstStyle/>
                    <a:p>
                      <a:pPr algn="ctr"/>
                      <a:r>
                        <a:rPr lang="en-US" sz="900">
                          <a:effectLst/>
                          <a:latin typeface="Montserrat" panose="00000500000000000000" pitchFamily="2" charset="0"/>
                        </a:rPr>
                        <a:t>Responsibility/ Modules</a:t>
                      </a:r>
                      <a:endParaRPr lang="en-US" sz="900">
                        <a:effectLst/>
                        <a:latin typeface="Montserrat" panose="00000500000000000000" pitchFamily="2" charset="0"/>
                        <a:ea typeface="Times New Roman" panose="02020603050405020304" pitchFamily="18" charset="0"/>
                      </a:endParaRPr>
                    </a:p>
                  </a:txBody>
                  <a:tcPr marL="49359" marR="49359" marT="0" marB="0"/>
                </a:tc>
                <a:extLst>
                  <a:ext uri="{0D108BD9-81ED-4DB2-BD59-A6C34878D82A}">
                    <a16:rowId xmlns:a16="http://schemas.microsoft.com/office/drawing/2014/main" val="3292877676"/>
                  </a:ext>
                </a:extLst>
              </a:tr>
              <a:tr h="1952964">
                <a:tc>
                  <a:txBody>
                    <a:bodyPr/>
                    <a:lstStyle/>
                    <a:p>
                      <a:pPr marL="342900" lvl="0" indent="-342900">
                        <a:spcBef>
                          <a:spcPts val="600"/>
                        </a:spcBef>
                        <a:spcAft>
                          <a:spcPts val="600"/>
                        </a:spcAft>
                        <a:buFont typeface="Symbol" panose="05050102010706020507" pitchFamily="18" charset="2"/>
                        <a:buChar char=""/>
                        <a:tabLst>
                          <a:tab pos="2971800" algn="ctr"/>
                          <a:tab pos="5943600" algn="r"/>
                          <a:tab pos="57150" algn="l"/>
                          <a:tab pos="1771650" algn="r"/>
                          <a:tab pos="2971800" algn="ctr"/>
                          <a:tab pos="5943600" algn="r"/>
                        </a:tabLst>
                      </a:pPr>
                      <a:r>
                        <a:rPr lang="en-US" sz="900" dirty="0">
                          <a:effectLst/>
                          <a:latin typeface="Montserrat" panose="00000500000000000000" pitchFamily="2" charset="0"/>
                        </a:rPr>
                        <a:t>Muhammad Umer Naeem</a:t>
                      </a:r>
                      <a:endParaRPr lang="en-US" sz="900" dirty="0">
                        <a:effectLst/>
                        <a:latin typeface="Montserrat" panose="00000500000000000000" pitchFamily="2" charset="0"/>
                        <a:ea typeface="Times New Roman" panose="02020603050405020304" pitchFamily="18" charset="0"/>
                      </a:endParaRPr>
                    </a:p>
                  </a:txBody>
                  <a:tcPr marL="49359" marR="49359" marT="0" marB="0"/>
                </a:tc>
                <a:tc>
                  <a:txBody>
                    <a:bodyPr/>
                    <a:lstStyle/>
                    <a:p>
                      <a:pPr marL="342900" lvl="0" indent="-342900">
                        <a:spcBef>
                          <a:spcPts val="600"/>
                        </a:spcBef>
                        <a:spcAft>
                          <a:spcPts val="600"/>
                        </a:spcAft>
                        <a:buFont typeface="Symbol" panose="05050102010706020507" pitchFamily="18" charset="2"/>
                        <a:buChar char=""/>
                        <a:tabLst>
                          <a:tab pos="2971800" algn="ctr"/>
                          <a:tab pos="5943600" algn="r"/>
                          <a:tab pos="57150" algn="l"/>
                          <a:tab pos="1771650" algn="r"/>
                          <a:tab pos="2971800" algn="ctr"/>
                          <a:tab pos="5943600" algn="r"/>
                        </a:tabLst>
                      </a:pPr>
                      <a:r>
                        <a:rPr lang="en-US" sz="900" dirty="0">
                          <a:effectLst/>
                          <a:latin typeface="Montserrat" panose="00000500000000000000" pitchFamily="2" charset="0"/>
                        </a:rPr>
                        <a:t>FA17-BSE-140 (Student 1)</a:t>
                      </a:r>
                      <a:endParaRPr lang="en-US" sz="900" dirty="0">
                        <a:effectLst/>
                        <a:latin typeface="Montserrat" panose="00000500000000000000" pitchFamily="2" charset="0"/>
                        <a:ea typeface="Times New Roman" panose="02020603050405020304" pitchFamily="18" charset="0"/>
                      </a:endParaRPr>
                    </a:p>
                  </a:txBody>
                  <a:tcPr marL="49359" marR="49359" marT="0" marB="0"/>
                </a:tc>
                <a:tc>
                  <a:txBody>
                    <a:bodyPr/>
                    <a:lstStyle/>
                    <a:p>
                      <a:pPr marL="95885" indent="-114300">
                        <a:spcBef>
                          <a:spcPts val="600"/>
                        </a:spcBef>
                        <a:spcAft>
                          <a:spcPts val="600"/>
                        </a:spcAft>
                        <a:tabLst>
                          <a:tab pos="2971800" algn="ctr"/>
                          <a:tab pos="5943600" algn="r"/>
                          <a:tab pos="57150" algn="l"/>
                          <a:tab pos="1771650" algn="r"/>
                          <a:tab pos="2971800" algn="ctr"/>
                          <a:tab pos="5943600" algn="r"/>
                        </a:tabLst>
                      </a:pPr>
                      <a:r>
                        <a:rPr lang="en-US" sz="900" dirty="0">
                          <a:effectLst/>
                          <a:latin typeface="Montserrat" panose="00000500000000000000" pitchFamily="2" charset="0"/>
                        </a:rPr>
                        <a:t>Module-1: Facial detection</a:t>
                      </a:r>
                    </a:p>
                    <a:p>
                      <a:pPr marL="95885" indent="-114300">
                        <a:spcBef>
                          <a:spcPts val="600"/>
                        </a:spcBef>
                        <a:spcAft>
                          <a:spcPts val="600"/>
                        </a:spcAft>
                        <a:tabLst>
                          <a:tab pos="2971800" algn="ctr"/>
                          <a:tab pos="5943600" algn="r"/>
                          <a:tab pos="57150" algn="l"/>
                          <a:tab pos="1771650" algn="r"/>
                          <a:tab pos="2971800" algn="ctr"/>
                          <a:tab pos="5943600" algn="r"/>
                        </a:tabLst>
                      </a:pPr>
                      <a:r>
                        <a:rPr lang="en-US" sz="900" dirty="0">
                          <a:effectLst/>
                          <a:latin typeface="Montserrat" panose="00000500000000000000" pitchFamily="2" charset="0"/>
                        </a:rPr>
                        <a:t>Module-3: Model deployment and tracking</a:t>
                      </a:r>
                    </a:p>
                    <a:p>
                      <a:pPr marL="95885" indent="-114300">
                        <a:spcBef>
                          <a:spcPts val="600"/>
                        </a:spcBef>
                        <a:spcAft>
                          <a:spcPts val="600"/>
                        </a:spcAft>
                        <a:tabLst>
                          <a:tab pos="2971800" algn="ctr"/>
                          <a:tab pos="5943600" algn="r"/>
                          <a:tab pos="57150" algn="l"/>
                          <a:tab pos="1771650" algn="r"/>
                          <a:tab pos="2971800" algn="ctr"/>
                          <a:tab pos="5943600" algn="r"/>
                        </a:tabLst>
                      </a:pPr>
                      <a:r>
                        <a:rPr lang="en-US" sz="900" dirty="0">
                          <a:effectLst/>
                          <a:latin typeface="Montserrat" panose="00000500000000000000" pitchFamily="2" charset="0"/>
                        </a:rPr>
                        <a:t>Module-5: RFID Tracking</a:t>
                      </a:r>
                    </a:p>
                    <a:p>
                      <a:pPr marL="95885" indent="-114300">
                        <a:spcBef>
                          <a:spcPts val="600"/>
                        </a:spcBef>
                        <a:spcAft>
                          <a:spcPts val="600"/>
                        </a:spcAft>
                        <a:tabLst>
                          <a:tab pos="2971800" algn="ctr"/>
                          <a:tab pos="5943600" algn="r"/>
                          <a:tab pos="57150" algn="l"/>
                          <a:tab pos="1771650" algn="r"/>
                          <a:tab pos="2971800" algn="ctr"/>
                          <a:tab pos="5943600" algn="r"/>
                        </a:tabLst>
                      </a:pPr>
                      <a:r>
                        <a:rPr lang="en-US" sz="900" dirty="0">
                          <a:effectLst/>
                          <a:latin typeface="Montserrat" panose="00000500000000000000" pitchFamily="2" charset="0"/>
                        </a:rPr>
                        <a:t>Module-6: Web Application Development </a:t>
                      </a:r>
                    </a:p>
                    <a:p>
                      <a:pPr marL="342900" lvl="0" indent="-342900">
                        <a:spcBef>
                          <a:spcPts val="600"/>
                        </a:spcBef>
                        <a:spcAft>
                          <a:spcPts val="600"/>
                        </a:spcAft>
                        <a:buFont typeface="Symbol" panose="05050102010706020507" pitchFamily="18" charset="2"/>
                        <a:buChar char=""/>
                        <a:tabLst>
                          <a:tab pos="2971800" algn="ctr"/>
                          <a:tab pos="5943600" algn="r"/>
                          <a:tab pos="57150" algn="l"/>
                          <a:tab pos="1771650" algn="r"/>
                          <a:tab pos="2971800" algn="ctr"/>
                          <a:tab pos="5943600" algn="r"/>
                        </a:tabLst>
                      </a:pPr>
                      <a:r>
                        <a:rPr lang="en-US" sz="900" dirty="0">
                          <a:effectLst/>
                          <a:latin typeface="Montserrat" panose="00000500000000000000" pitchFamily="2" charset="0"/>
                        </a:rPr>
                        <a:t>Web-Backend, Web-Frontend, Database Management, Machine Learning, Image Processing</a:t>
                      </a:r>
                      <a:endParaRPr lang="en-US" sz="900" dirty="0">
                        <a:effectLst/>
                        <a:latin typeface="Montserrat" panose="00000500000000000000" pitchFamily="2" charset="0"/>
                        <a:ea typeface="Times New Roman" panose="02020603050405020304" pitchFamily="18" charset="0"/>
                      </a:endParaRPr>
                    </a:p>
                  </a:txBody>
                  <a:tcPr marL="49359" marR="49359" marT="0" marB="0"/>
                </a:tc>
                <a:extLst>
                  <a:ext uri="{0D108BD9-81ED-4DB2-BD59-A6C34878D82A}">
                    <a16:rowId xmlns:a16="http://schemas.microsoft.com/office/drawing/2014/main" val="990478053"/>
                  </a:ext>
                </a:extLst>
              </a:tr>
              <a:tr h="1532326">
                <a:tc>
                  <a:txBody>
                    <a:bodyPr/>
                    <a:lstStyle/>
                    <a:p>
                      <a:pPr marL="342900" lvl="0" indent="-342900">
                        <a:spcBef>
                          <a:spcPts val="600"/>
                        </a:spcBef>
                        <a:spcAft>
                          <a:spcPts val="600"/>
                        </a:spcAft>
                        <a:buFont typeface="Symbol" panose="05050102010706020507" pitchFamily="18" charset="2"/>
                        <a:buChar char=""/>
                        <a:tabLst>
                          <a:tab pos="2971800" algn="ctr"/>
                          <a:tab pos="5943600" algn="r"/>
                          <a:tab pos="57150" algn="l"/>
                          <a:tab pos="1771650" algn="r"/>
                          <a:tab pos="2971800" algn="ctr"/>
                          <a:tab pos="5943600" algn="r"/>
                        </a:tabLst>
                      </a:pPr>
                      <a:r>
                        <a:rPr lang="en-US" sz="900">
                          <a:effectLst/>
                          <a:latin typeface="Montserrat" panose="00000500000000000000" pitchFamily="2" charset="0"/>
                        </a:rPr>
                        <a:t>Hamza Tahir</a:t>
                      </a:r>
                      <a:endParaRPr lang="en-US" sz="900">
                        <a:effectLst/>
                        <a:latin typeface="Montserrat" panose="00000500000000000000" pitchFamily="2" charset="0"/>
                        <a:ea typeface="Times New Roman" panose="02020603050405020304" pitchFamily="18" charset="0"/>
                      </a:endParaRPr>
                    </a:p>
                  </a:txBody>
                  <a:tcPr marL="49359" marR="49359" marT="0" marB="0"/>
                </a:tc>
                <a:tc>
                  <a:txBody>
                    <a:bodyPr/>
                    <a:lstStyle/>
                    <a:p>
                      <a:pPr marL="342900" lvl="0" indent="-342900">
                        <a:spcBef>
                          <a:spcPts val="600"/>
                        </a:spcBef>
                        <a:spcAft>
                          <a:spcPts val="600"/>
                        </a:spcAft>
                        <a:buFont typeface="Symbol" panose="05050102010706020507" pitchFamily="18" charset="2"/>
                        <a:buChar char=""/>
                        <a:tabLst>
                          <a:tab pos="2971800" algn="ctr"/>
                          <a:tab pos="5943600" algn="r"/>
                          <a:tab pos="57150" algn="l"/>
                          <a:tab pos="1771650" algn="r"/>
                          <a:tab pos="2971800" algn="ctr"/>
                          <a:tab pos="5943600" algn="r"/>
                        </a:tabLst>
                      </a:pPr>
                      <a:r>
                        <a:rPr lang="en-US" sz="900">
                          <a:effectLst/>
                          <a:latin typeface="Montserrat" panose="00000500000000000000" pitchFamily="2" charset="0"/>
                        </a:rPr>
                        <a:t>FA17-BSE-148 (Student 2)</a:t>
                      </a:r>
                      <a:endParaRPr lang="en-US" sz="900">
                        <a:effectLst/>
                        <a:latin typeface="Montserrat" panose="00000500000000000000" pitchFamily="2" charset="0"/>
                        <a:ea typeface="Times New Roman" panose="02020603050405020304" pitchFamily="18" charset="0"/>
                      </a:endParaRPr>
                    </a:p>
                  </a:txBody>
                  <a:tcPr marL="49359" marR="49359" marT="0" marB="0"/>
                </a:tc>
                <a:tc>
                  <a:txBody>
                    <a:bodyPr/>
                    <a:lstStyle/>
                    <a:p>
                      <a:pPr marL="95885" indent="-114300">
                        <a:spcBef>
                          <a:spcPts val="600"/>
                        </a:spcBef>
                        <a:spcAft>
                          <a:spcPts val="600"/>
                        </a:spcAft>
                        <a:tabLst>
                          <a:tab pos="2971800" algn="ctr"/>
                          <a:tab pos="5943600" algn="r"/>
                          <a:tab pos="57150" algn="l"/>
                          <a:tab pos="1771650" algn="r"/>
                          <a:tab pos="2971800" algn="ctr"/>
                          <a:tab pos="5943600" algn="r"/>
                        </a:tabLst>
                      </a:pPr>
                      <a:r>
                        <a:rPr lang="en-US" sz="900" dirty="0">
                          <a:effectLst/>
                          <a:latin typeface="Montserrat" panose="00000500000000000000" pitchFamily="2" charset="0"/>
                        </a:rPr>
                        <a:t>Module-2: Model Training</a:t>
                      </a:r>
                    </a:p>
                    <a:p>
                      <a:pPr marL="95885" indent="-114300">
                        <a:spcBef>
                          <a:spcPts val="600"/>
                        </a:spcBef>
                        <a:spcAft>
                          <a:spcPts val="600"/>
                        </a:spcAft>
                        <a:tabLst>
                          <a:tab pos="2971800" algn="ctr"/>
                          <a:tab pos="5943600" algn="r"/>
                          <a:tab pos="57150" algn="l"/>
                          <a:tab pos="1771650" algn="r"/>
                          <a:tab pos="2971800" algn="ctr"/>
                          <a:tab pos="5943600" algn="r"/>
                        </a:tabLst>
                      </a:pPr>
                      <a:r>
                        <a:rPr lang="en-US" sz="900" dirty="0">
                          <a:effectLst/>
                          <a:latin typeface="Montserrat" panose="00000500000000000000" pitchFamily="2" charset="0"/>
                        </a:rPr>
                        <a:t>Module-4: RFID Configuration</a:t>
                      </a:r>
                    </a:p>
                    <a:p>
                      <a:pPr marL="95885" indent="-114300">
                        <a:spcBef>
                          <a:spcPts val="600"/>
                        </a:spcBef>
                        <a:spcAft>
                          <a:spcPts val="600"/>
                        </a:spcAft>
                        <a:tabLst>
                          <a:tab pos="2971800" algn="ctr"/>
                          <a:tab pos="5943600" algn="r"/>
                          <a:tab pos="57150" algn="l"/>
                          <a:tab pos="1771650" algn="r"/>
                          <a:tab pos="2971800" algn="ctr"/>
                          <a:tab pos="5943600" algn="r"/>
                        </a:tabLst>
                      </a:pPr>
                      <a:r>
                        <a:rPr lang="en-US" sz="900" dirty="0">
                          <a:effectLst/>
                          <a:latin typeface="Montserrat" panose="00000500000000000000" pitchFamily="2" charset="0"/>
                        </a:rPr>
                        <a:t>Module-7: Mobile Application Development</a:t>
                      </a:r>
                    </a:p>
                    <a:p>
                      <a:pPr marL="342900" lvl="0" indent="-342900">
                        <a:spcBef>
                          <a:spcPts val="600"/>
                        </a:spcBef>
                        <a:spcAft>
                          <a:spcPts val="600"/>
                        </a:spcAft>
                        <a:buFont typeface="Symbol" panose="05050102010706020507" pitchFamily="18" charset="2"/>
                        <a:buChar char=""/>
                        <a:tabLst>
                          <a:tab pos="2971800" algn="ctr"/>
                          <a:tab pos="5943600" algn="r"/>
                          <a:tab pos="57150" algn="l"/>
                          <a:tab pos="1771650" algn="r"/>
                          <a:tab pos="2971800" algn="ctr"/>
                          <a:tab pos="5943600" algn="r"/>
                        </a:tabLst>
                      </a:pPr>
                      <a:r>
                        <a:rPr lang="en-US" sz="900" dirty="0">
                          <a:effectLst/>
                          <a:latin typeface="Montserrat" panose="00000500000000000000" pitchFamily="2" charset="0"/>
                        </a:rPr>
                        <a:t>Machine Learning, Database Management, Image Processing, Android Development, Web Backend</a:t>
                      </a:r>
                      <a:endParaRPr lang="en-US" sz="900" dirty="0">
                        <a:effectLst/>
                        <a:latin typeface="Montserrat" panose="00000500000000000000" pitchFamily="2" charset="0"/>
                        <a:ea typeface="Times New Roman" panose="02020603050405020304" pitchFamily="18" charset="0"/>
                      </a:endParaRPr>
                    </a:p>
                  </a:txBody>
                  <a:tcPr marL="49359" marR="49359" marT="0" marB="0"/>
                </a:tc>
                <a:extLst>
                  <a:ext uri="{0D108BD9-81ED-4DB2-BD59-A6C34878D82A}">
                    <a16:rowId xmlns:a16="http://schemas.microsoft.com/office/drawing/2014/main" val="1601308503"/>
                  </a:ext>
                </a:extLst>
              </a:tr>
            </a:tbl>
          </a:graphicData>
        </a:graphic>
      </p:graphicFrame>
    </p:spTree>
    <p:extLst>
      <p:ext uri="{BB962C8B-B14F-4D97-AF65-F5344CB8AC3E}">
        <p14:creationId xmlns:p14="http://schemas.microsoft.com/office/powerpoint/2010/main" val="1647664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Gathering</a:t>
            </a:r>
            <a:endParaRPr dirty="0"/>
          </a:p>
        </p:txBody>
      </p:sp>
      <p:sp>
        <p:nvSpPr>
          <p:cNvPr id="184" name="Google Shape;184;p33"/>
          <p:cNvSpPr txBox="1">
            <a:spLocks noGrp="1"/>
          </p:cNvSpPr>
          <p:nvPr>
            <p:ph type="body" idx="1"/>
          </p:nvPr>
        </p:nvSpPr>
        <p:spPr>
          <a:xfrm>
            <a:off x="720000" y="1106800"/>
            <a:ext cx="8012100" cy="3648600"/>
          </a:xfrm>
          <a:prstGeom prst="rect">
            <a:avLst/>
          </a:prstGeom>
        </p:spPr>
        <p:txBody>
          <a:bodyPr spcFirstLastPara="1" wrap="square" lIns="91425" tIns="91425" rIns="91425" bIns="91425" anchor="t" anchorCtr="0">
            <a:noAutofit/>
          </a:bodyPr>
          <a:lstStyle/>
          <a:p>
            <a:pPr marL="152400" lvl="0" indent="0" algn="just" defTabSz="1044976">
              <a:buNone/>
            </a:pPr>
            <a:endParaRPr lang="en-US" sz="1400" b="1"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400" b="1" dirty="0">
                <a:solidFill>
                  <a:schemeClr val="tx1"/>
                </a:solidFill>
                <a:latin typeface="Montserrat" panose="00000500000000000000" pitchFamily="2" charset="0"/>
                <a:cs typeface="Calibri"/>
              </a:rPr>
              <a:t>Interviews:</a:t>
            </a:r>
          </a:p>
          <a:p>
            <a:pPr marL="609600" lvl="1" indent="0" algn="just" defTabSz="1044976">
              <a:buNone/>
            </a:pPr>
            <a:r>
              <a:rPr lang="en-US" sz="1400" dirty="0">
                <a:solidFill>
                  <a:schemeClr val="tx1"/>
                </a:solidFill>
                <a:latin typeface="Montserrat" panose="00000500000000000000" pitchFamily="2" charset="0"/>
                <a:cs typeface="Calibri"/>
              </a:rPr>
              <a:t>We used interviews to gather data from the project stakeholders. This interview also had a question related to the problems they were facing to track the employees. This interview was to gather all requirements and the confusion that we had in our minds.</a:t>
            </a:r>
          </a:p>
          <a:p>
            <a:pPr marL="609600" lvl="1" indent="0" algn="just" defTabSz="1044976">
              <a:buNone/>
            </a:pPr>
            <a:endParaRPr lang="en-US" sz="1400" b="1" dirty="0">
              <a:solidFill>
                <a:schemeClr val="tx1"/>
              </a:solidFill>
              <a:latin typeface="Montserrat" panose="00000500000000000000" pitchFamily="2" charset="0"/>
              <a:cs typeface="Calibri"/>
            </a:endParaRPr>
          </a:p>
          <a:p>
            <a:pPr marL="609600" lvl="1" indent="0" algn="just" defTabSz="1044976">
              <a:buNone/>
            </a:pPr>
            <a:endParaRPr lang="en-US" sz="1400" b="1" dirty="0">
              <a:solidFill>
                <a:schemeClr val="tx1"/>
              </a:solidFill>
              <a:latin typeface="Montserrat" panose="00000500000000000000" pitchFamily="2" charset="0"/>
              <a:cs typeface="Calibri"/>
            </a:endParaRPr>
          </a:p>
          <a:p>
            <a:pPr marL="438150" indent="-285750" algn="just" defTabSz="1044976">
              <a:buFont typeface="Arial" panose="020B0604020202020204" pitchFamily="34" charset="0"/>
              <a:buChar char="•"/>
            </a:pPr>
            <a:r>
              <a:rPr lang="en-US" sz="1400" b="1" dirty="0">
                <a:solidFill>
                  <a:schemeClr val="tx1"/>
                </a:solidFill>
                <a:latin typeface="Montserrat" panose="00000500000000000000" pitchFamily="2" charset="0"/>
                <a:cs typeface="Calibri"/>
              </a:rPr>
              <a:t>Observation</a:t>
            </a:r>
          </a:p>
          <a:p>
            <a:pPr marL="609600" lvl="1" indent="0" algn="just" defTabSz="1044976">
              <a:buNone/>
            </a:pPr>
            <a:r>
              <a:rPr lang="en-US" sz="1400" dirty="0">
                <a:solidFill>
                  <a:schemeClr val="tx1"/>
                </a:solidFill>
                <a:latin typeface="Montserrat" panose="00000500000000000000" pitchFamily="2" charset="0"/>
                <a:cs typeface="Calibri"/>
              </a:rPr>
              <a:t>We visited the stakeholder and observed their employee. We noted the building measurements to measure the dimensions to use suitable sensors to track the employees.</a:t>
            </a:r>
          </a:p>
          <a:p>
            <a:pPr marL="609600" lvl="1" indent="0" algn="just" defTabSz="1044976">
              <a:buNone/>
            </a:pPr>
            <a:endParaRPr lang="en-US" sz="1400" b="1" dirty="0">
              <a:solidFill>
                <a:schemeClr val="tx1"/>
              </a:solidFill>
              <a:latin typeface="Montserrat" panose="00000500000000000000" pitchFamily="2" charset="0"/>
              <a:cs typeface="Calibri"/>
            </a:endParaRPr>
          </a:p>
        </p:txBody>
      </p:sp>
    </p:spTree>
    <p:extLst>
      <p:ext uri="{BB962C8B-B14F-4D97-AF65-F5344CB8AC3E}">
        <p14:creationId xmlns:p14="http://schemas.microsoft.com/office/powerpoint/2010/main" val="3433545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4"/>
          <p:cNvPicPr preferRelativeResize="0"/>
          <p:nvPr/>
        </p:nvPicPr>
        <p:blipFill rotWithShape="1">
          <a:blip r:embed="rId3">
            <a:alphaModFix/>
          </a:blip>
          <a:srcRect l="1947" t="29421" r="6191" b="24245"/>
          <a:stretch/>
        </p:blipFill>
        <p:spPr>
          <a:xfrm>
            <a:off x="0" y="0"/>
            <a:ext cx="9144003" cy="3078604"/>
          </a:xfrm>
          <a:prstGeom prst="rect">
            <a:avLst/>
          </a:prstGeom>
          <a:noFill/>
          <a:ln>
            <a:noFill/>
          </a:ln>
        </p:spPr>
      </p:pic>
      <p:sp>
        <p:nvSpPr>
          <p:cNvPr id="190" name="Google Shape;190;p34"/>
          <p:cNvSpPr/>
          <p:nvPr/>
        </p:nvSpPr>
        <p:spPr>
          <a:xfrm>
            <a:off x="1812000" y="1445400"/>
            <a:ext cx="5520000" cy="22527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4"/>
          <p:cNvSpPr txBox="1">
            <a:spLocks noGrp="1"/>
          </p:cNvSpPr>
          <p:nvPr>
            <p:ph type="title"/>
          </p:nvPr>
        </p:nvSpPr>
        <p:spPr>
          <a:xfrm>
            <a:off x="2032950" y="1780526"/>
            <a:ext cx="5078100" cy="158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Concepts</a:t>
            </a:r>
            <a:endParaRPr dirty="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Gathering</a:t>
            </a:r>
            <a:endParaRPr dirty="0"/>
          </a:p>
        </p:txBody>
      </p:sp>
      <p:sp>
        <p:nvSpPr>
          <p:cNvPr id="184" name="Google Shape;184;p33"/>
          <p:cNvSpPr txBox="1">
            <a:spLocks noGrp="1"/>
          </p:cNvSpPr>
          <p:nvPr>
            <p:ph type="body" idx="1"/>
          </p:nvPr>
        </p:nvSpPr>
        <p:spPr>
          <a:xfrm>
            <a:off x="720000" y="1106800"/>
            <a:ext cx="8012100" cy="3648600"/>
          </a:xfrm>
          <a:prstGeom prst="rect">
            <a:avLst/>
          </a:prstGeom>
        </p:spPr>
        <p:txBody>
          <a:bodyPr spcFirstLastPara="1" wrap="square" lIns="91425" tIns="91425" rIns="91425" bIns="91425" anchor="t" anchorCtr="0">
            <a:noAutofit/>
          </a:bodyPr>
          <a:lstStyle/>
          <a:p>
            <a:pPr marL="438150" lvl="0" indent="-285750" algn="just" defTabSz="1044976">
              <a:buFont typeface="Arial" panose="020B0604020202020204" pitchFamily="34" charset="0"/>
              <a:buChar char="•"/>
            </a:pPr>
            <a:r>
              <a:rPr lang="en-US" sz="1400" b="1" dirty="0">
                <a:solidFill>
                  <a:schemeClr val="tx1"/>
                </a:solidFill>
                <a:latin typeface="Montserrat" panose="00000500000000000000" pitchFamily="2" charset="0"/>
                <a:cs typeface="Calibri"/>
              </a:rPr>
              <a:t>Concept 1: Machine Learning</a:t>
            </a:r>
          </a:p>
          <a:p>
            <a:pPr marL="609600" lvl="1" indent="0" algn="just" defTabSz="1044976">
              <a:buNone/>
            </a:pPr>
            <a:r>
              <a:rPr lang="en-US" sz="1400" dirty="0">
                <a:solidFill>
                  <a:schemeClr val="tx1"/>
                </a:solidFill>
                <a:latin typeface="Montserrat" panose="00000500000000000000" pitchFamily="2" charset="0"/>
                <a:cs typeface="Calibri"/>
              </a:rPr>
              <a:t>Machine learning is an application of Artificial intelligence in which we write an algorithm that takes the labeled data to train itself and make appropriate decisions with new data. In this project, we have used machine learning to recognize faces and track activities.</a:t>
            </a:r>
          </a:p>
          <a:p>
            <a:pPr marL="438150" lvl="0" indent="-285750" algn="just" defTabSz="1044976">
              <a:buFont typeface="Arial" panose="020B0604020202020204" pitchFamily="34" charset="0"/>
              <a:buChar char="•"/>
            </a:pPr>
            <a:r>
              <a:rPr lang="en-US" sz="1400" b="1" dirty="0">
                <a:solidFill>
                  <a:schemeClr val="tx1"/>
                </a:solidFill>
                <a:latin typeface="Montserrat" panose="00000500000000000000" pitchFamily="2" charset="0"/>
                <a:cs typeface="Calibri"/>
              </a:rPr>
              <a:t>Concept 2: Databases</a:t>
            </a:r>
          </a:p>
          <a:p>
            <a:pPr marL="609600" lvl="1" indent="0" algn="just" defTabSz="1044976">
              <a:buNone/>
            </a:pPr>
            <a:r>
              <a:rPr lang="en-US" sz="1400" dirty="0">
                <a:solidFill>
                  <a:schemeClr val="tx1"/>
                </a:solidFill>
                <a:latin typeface="Montserrat" panose="00000500000000000000" pitchFamily="2" charset="0"/>
                <a:cs typeface="Calibri"/>
              </a:rPr>
              <a:t>Storing any information on a computer server electronically and viewing it in a manner that is the end user's necessity. It is possible to modify this stored data as the user communicates with the device. Databases also only provide managed access to protect the user's privacy and provide them with data protection and dignity.</a:t>
            </a:r>
          </a:p>
          <a:p>
            <a:pPr marL="438150" lvl="0" indent="-285750" algn="just" defTabSz="1044976">
              <a:buFont typeface="Arial" panose="020B0604020202020204" pitchFamily="34" charset="0"/>
              <a:buChar char="•"/>
            </a:pPr>
            <a:r>
              <a:rPr lang="en-US" sz="1400" b="1" dirty="0">
                <a:solidFill>
                  <a:schemeClr val="tx1"/>
                </a:solidFill>
                <a:latin typeface="Montserrat" panose="00000500000000000000" pitchFamily="2" charset="0"/>
                <a:cs typeface="Calibri"/>
              </a:rPr>
              <a:t>Concept 3: Image Processing</a:t>
            </a:r>
          </a:p>
          <a:p>
            <a:pPr marL="609600" lvl="1" indent="0" algn="just" defTabSz="1044976">
              <a:buNone/>
            </a:pPr>
            <a:r>
              <a:rPr lang="en-US" sz="1400" dirty="0">
                <a:solidFill>
                  <a:schemeClr val="tx1"/>
                </a:solidFill>
                <a:latin typeface="Montserrat" panose="00000500000000000000" pitchFamily="2" charset="0"/>
                <a:cs typeface="Calibri"/>
              </a:rPr>
              <a:t>Image processing is a method to perform some operations on an image to get an enhanced image or extract some useful information. We have used image processing to detect faces from the video feed</a:t>
            </a:r>
          </a:p>
        </p:txBody>
      </p:sp>
    </p:spTree>
    <p:extLst>
      <p:ext uri="{BB962C8B-B14F-4D97-AF65-F5344CB8AC3E}">
        <p14:creationId xmlns:p14="http://schemas.microsoft.com/office/powerpoint/2010/main" val="3389679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Gathering (Continued)</a:t>
            </a:r>
            <a:endParaRPr dirty="0"/>
          </a:p>
        </p:txBody>
      </p:sp>
      <p:sp>
        <p:nvSpPr>
          <p:cNvPr id="184" name="Google Shape;184;p33"/>
          <p:cNvSpPr txBox="1">
            <a:spLocks noGrp="1"/>
          </p:cNvSpPr>
          <p:nvPr>
            <p:ph type="body" idx="1"/>
          </p:nvPr>
        </p:nvSpPr>
        <p:spPr>
          <a:xfrm>
            <a:off x="720000" y="1365218"/>
            <a:ext cx="8012100" cy="3648600"/>
          </a:xfrm>
          <a:prstGeom prst="rect">
            <a:avLst/>
          </a:prstGeom>
        </p:spPr>
        <p:txBody>
          <a:bodyPr spcFirstLastPara="1" wrap="square" lIns="91425" tIns="91425" rIns="91425" bIns="91425" anchor="t" anchorCtr="0">
            <a:noAutofit/>
          </a:bodyPr>
          <a:lstStyle/>
          <a:p>
            <a:pPr marL="438150" lvl="0" indent="-285750" algn="just" defTabSz="1044976">
              <a:buFont typeface="Arial" panose="020B0604020202020204" pitchFamily="34" charset="0"/>
              <a:buChar char="•"/>
            </a:pPr>
            <a:r>
              <a:rPr lang="en-US" sz="1400" b="1" dirty="0">
                <a:solidFill>
                  <a:schemeClr val="tx1"/>
                </a:solidFill>
                <a:latin typeface="Montserrat" panose="00000500000000000000" pitchFamily="2" charset="0"/>
                <a:cs typeface="Calibri"/>
              </a:rPr>
              <a:t>Concept 4: Mobile Development</a:t>
            </a:r>
          </a:p>
          <a:p>
            <a:pPr marL="609600" lvl="1" indent="0" algn="just" defTabSz="1044976">
              <a:buNone/>
            </a:pPr>
            <a:r>
              <a:rPr lang="en-US" sz="1400" dirty="0">
                <a:solidFill>
                  <a:schemeClr val="tx1"/>
                </a:solidFill>
                <a:latin typeface="Montserrat" panose="00000500000000000000" pitchFamily="2" charset="0"/>
                <a:cs typeface="Calibri"/>
              </a:rPr>
              <a:t>Mobile application development is a process by which we develop an application that can run on smartphone devices. These mobile applications are written to serve for a specific purpose and take advantage of those mobile devices' features.</a:t>
            </a:r>
          </a:p>
          <a:p>
            <a:pPr marL="438150" lvl="0" indent="-285750" algn="just" defTabSz="1044976">
              <a:buFont typeface="Arial" panose="020B0604020202020204" pitchFamily="34" charset="0"/>
              <a:buChar char="•"/>
            </a:pPr>
            <a:r>
              <a:rPr lang="en-US" sz="1400" b="1" dirty="0">
                <a:solidFill>
                  <a:schemeClr val="tx1"/>
                </a:solidFill>
                <a:latin typeface="Montserrat" panose="00000500000000000000" pitchFamily="2" charset="0"/>
                <a:cs typeface="Calibri"/>
              </a:rPr>
              <a:t>Concept 5: Web Application Development</a:t>
            </a:r>
          </a:p>
          <a:p>
            <a:pPr marL="609600" lvl="1" indent="0" algn="just" defTabSz="1044976">
              <a:buNone/>
            </a:pPr>
            <a:r>
              <a:rPr lang="en-US" sz="1400" dirty="0">
                <a:solidFill>
                  <a:schemeClr val="tx1"/>
                </a:solidFill>
                <a:latin typeface="Montserrat" panose="00000500000000000000" pitchFamily="2" charset="0"/>
                <a:cs typeface="Calibri"/>
              </a:rPr>
              <a:t>Web Application Development is a programming technique that enables us to get the desired functionality as per the stakeholder's requirements by providing an interface to the user. Website development includes client-side, server-side scripting. These websites are hosted over the internet to access them remotely anywhere from the internet.</a:t>
            </a:r>
          </a:p>
        </p:txBody>
      </p:sp>
    </p:spTree>
    <p:extLst>
      <p:ext uri="{BB962C8B-B14F-4D97-AF65-F5344CB8AC3E}">
        <p14:creationId xmlns:p14="http://schemas.microsoft.com/office/powerpoint/2010/main" val="668071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Gantt Chart</a:t>
            </a:r>
            <a:endParaRPr dirty="0"/>
          </a:p>
        </p:txBody>
      </p:sp>
      <p:pic>
        <p:nvPicPr>
          <p:cNvPr id="4" name="Picture 3">
            <a:extLst>
              <a:ext uri="{FF2B5EF4-FFF2-40B4-BE49-F238E27FC236}">
                <a16:creationId xmlns:a16="http://schemas.microsoft.com/office/drawing/2014/main" id="{C4D58FE4-DED5-46C7-8EF7-127C57941774}"/>
              </a:ext>
            </a:extLst>
          </p:cNvPr>
          <p:cNvPicPr/>
          <p:nvPr/>
        </p:nvPicPr>
        <p:blipFill>
          <a:blip r:embed="rId3"/>
          <a:stretch>
            <a:fillRect/>
          </a:stretch>
        </p:blipFill>
        <p:spPr>
          <a:xfrm>
            <a:off x="720000" y="1109531"/>
            <a:ext cx="7967832" cy="3720449"/>
          </a:xfrm>
          <a:prstGeom prst="rect">
            <a:avLst/>
          </a:prstGeom>
        </p:spPr>
      </p:pic>
    </p:spTree>
    <p:extLst>
      <p:ext uri="{BB962C8B-B14F-4D97-AF65-F5344CB8AC3E}">
        <p14:creationId xmlns:p14="http://schemas.microsoft.com/office/powerpoint/2010/main" val="263730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Mockups</a:t>
            </a:r>
            <a:endParaRPr dirty="0"/>
          </a:p>
        </p:txBody>
      </p:sp>
      <p:pic>
        <p:nvPicPr>
          <p:cNvPr id="2" name="Picture 1">
            <a:extLst>
              <a:ext uri="{FF2B5EF4-FFF2-40B4-BE49-F238E27FC236}">
                <a16:creationId xmlns:a16="http://schemas.microsoft.com/office/drawing/2014/main" id="{B968043D-67CB-4490-B3C1-9EB01ED263C5}"/>
              </a:ext>
            </a:extLst>
          </p:cNvPr>
          <p:cNvPicPr/>
          <p:nvPr/>
        </p:nvPicPr>
        <p:blipFill>
          <a:blip r:embed="rId3"/>
          <a:stretch>
            <a:fillRect/>
          </a:stretch>
        </p:blipFill>
        <p:spPr>
          <a:xfrm>
            <a:off x="995642" y="1074916"/>
            <a:ext cx="7152716" cy="3680984"/>
          </a:xfrm>
          <a:prstGeom prst="rect">
            <a:avLst/>
          </a:prstGeom>
        </p:spPr>
      </p:pic>
    </p:spTree>
    <p:extLst>
      <p:ext uri="{BB962C8B-B14F-4D97-AF65-F5344CB8AC3E}">
        <p14:creationId xmlns:p14="http://schemas.microsoft.com/office/powerpoint/2010/main" val="2420888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Mockups</a:t>
            </a:r>
            <a:endParaRPr dirty="0"/>
          </a:p>
        </p:txBody>
      </p:sp>
      <p:pic>
        <p:nvPicPr>
          <p:cNvPr id="3" name="Picture 2">
            <a:extLst>
              <a:ext uri="{FF2B5EF4-FFF2-40B4-BE49-F238E27FC236}">
                <a16:creationId xmlns:a16="http://schemas.microsoft.com/office/drawing/2014/main" id="{9A960C12-C427-4964-B32C-22CB082F0BAE}"/>
              </a:ext>
            </a:extLst>
          </p:cNvPr>
          <p:cNvPicPr/>
          <p:nvPr/>
        </p:nvPicPr>
        <p:blipFill>
          <a:blip r:embed="rId3"/>
          <a:stretch>
            <a:fillRect/>
          </a:stretch>
        </p:blipFill>
        <p:spPr>
          <a:xfrm>
            <a:off x="1156691" y="1000200"/>
            <a:ext cx="6830618" cy="3602961"/>
          </a:xfrm>
          <a:prstGeom prst="rect">
            <a:avLst/>
          </a:prstGeom>
        </p:spPr>
      </p:pic>
    </p:spTree>
    <p:extLst>
      <p:ext uri="{BB962C8B-B14F-4D97-AF65-F5344CB8AC3E}">
        <p14:creationId xmlns:p14="http://schemas.microsoft.com/office/powerpoint/2010/main" val="3923926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4"/>
          <p:cNvSpPr txBox="1">
            <a:spLocks noGrp="1"/>
          </p:cNvSpPr>
          <p:nvPr>
            <p:ph type="title"/>
          </p:nvPr>
        </p:nvSpPr>
        <p:spPr>
          <a:xfrm flipH="1">
            <a:off x="682619" y="2009400"/>
            <a:ext cx="3328500" cy="112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Category</a:t>
            </a:r>
            <a:endParaRPr dirty="0"/>
          </a:p>
        </p:txBody>
      </p:sp>
      <p:sp>
        <p:nvSpPr>
          <p:cNvPr id="567" name="Google Shape;567;p54"/>
          <p:cNvSpPr txBox="1">
            <a:spLocks noGrp="1"/>
          </p:cNvSpPr>
          <p:nvPr>
            <p:ph type="body" idx="2"/>
          </p:nvPr>
        </p:nvSpPr>
        <p:spPr>
          <a:xfrm>
            <a:off x="5247861" y="1332750"/>
            <a:ext cx="2843700" cy="2478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Web Application</a:t>
            </a:r>
          </a:p>
          <a:p>
            <a:pPr marL="457200" lvl="0" indent="-317500" algn="l" rtl="0">
              <a:spcBef>
                <a:spcPts val="1000"/>
              </a:spcBef>
              <a:spcAft>
                <a:spcPts val="0"/>
              </a:spcAft>
              <a:buSzPts val="1400"/>
              <a:buChar char="●"/>
            </a:pPr>
            <a:r>
              <a:rPr lang="en-GB" dirty="0"/>
              <a:t>Problem Solving and Artificial intelligence</a:t>
            </a:r>
            <a:endParaRPr dirty="0"/>
          </a:p>
          <a:p>
            <a:pPr marL="457200" lvl="0" indent="-317500" algn="l" rtl="0">
              <a:spcBef>
                <a:spcPts val="1000"/>
              </a:spcBef>
              <a:spcAft>
                <a:spcPts val="0"/>
              </a:spcAft>
              <a:buSzPts val="1400"/>
              <a:buChar char="●"/>
            </a:pPr>
            <a:r>
              <a:rPr lang="en-GB" dirty="0"/>
              <a:t>Smartphone Application</a:t>
            </a:r>
          </a:p>
          <a:p>
            <a:pPr marL="457200" lvl="0" indent="-317500" algn="l" rtl="0">
              <a:spcBef>
                <a:spcPts val="1000"/>
              </a:spcBef>
              <a:spcAft>
                <a:spcPts val="0"/>
              </a:spcAft>
              <a:buSzPts val="1400"/>
              <a:buChar char="●"/>
            </a:pPr>
            <a:r>
              <a:rPr lang="en-GB" dirty="0"/>
              <a:t>Image Processing</a:t>
            </a:r>
          </a:p>
          <a:p>
            <a:pPr marL="457200" lvl="0" indent="-317500" algn="l" rtl="0">
              <a:spcBef>
                <a:spcPts val="1000"/>
              </a:spcBef>
              <a:spcAft>
                <a:spcPts val="0"/>
              </a:spcAft>
              <a:buSzPts val="1400"/>
              <a:buChar char="●"/>
            </a:pPr>
            <a:r>
              <a:rPr lang="en-GB" dirty="0"/>
              <a:t>Industrial Project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Mockups</a:t>
            </a:r>
            <a:endParaRPr dirty="0"/>
          </a:p>
        </p:txBody>
      </p:sp>
      <p:pic>
        <p:nvPicPr>
          <p:cNvPr id="2" name="Picture 1">
            <a:extLst>
              <a:ext uri="{FF2B5EF4-FFF2-40B4-BE49-F238E27FC236}">
                <a16:creationId xmlns:a16="http://schemas.microsoft.com/office/drawing/2014/main" id="{21DE9ACC-C797-40DC-A9DA-BC4299701B83}"/>
              </a:ext>
            </a:extLst>
          </p:cNvPr>
          <p:cNvPicPr/>
          <p:nvPr/>
        </p:nvPicPr>
        <p:blipFill>
          <a:blip r:embed="rId3"/>
          <a:stretch>
            <a:fillRect/>
          </a:stretch>
        </p:blipFill>
        <p:spPr>
          <a:xfrm>
            <a:off x="1269384" y="1000200"/>
            <a:ext cx="7154616" cy="3674888"/>
          </a:xfrm>
          <a:prstGeom prst="rect">
            <a:avLst/>
          </a:prstGeom>
        </p:spPr>
      </p:pic>
    </p:spTree>
    <p:extLst>
      <p:ext uri="{BB962C8B-B14F-4D97-AF65-F5344CB8AC3E}">
        <p14:creationId xmlns:p14="http://schemas.microsoft.com/office/powerpoint/2010/main" val="3752698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184" name="Google Shape;184;p33"/>
          <p:cNvSpPr txBox="1">
            <a:spLocks noGrp="1"/>
          </p:cNvSpPr>
          <p:nvPr>
            <p:ph type="body" idx="1"/>
          </p:nvPr>
        </p:nvSpPr>
        <p:spPr>
          <a:xfrm>
            <a:off x="720000" y="1106800"/>
            <a:ext cx="8012100" cy="3648600"/>
          </a:xfrm>
          <a:prstGeom prst="rect">
            <a:avLst/>
          </a:prstGeom>
        </p:spPr>
        <p:txBody>
          <a:bodyPr spcFirstLastPara="1" wrap="square" lIns="91425" tIns="91425" rIns="91425" bIns="91425" anchor="t" anchorCtr="0">
            <a:noAutofit/>
          </a:bodyPr>
          <a:lstStyle/>
          <a:p>
            <a:pPr marL="323850" lvl="0" indent="-171450" algn="just" defTabSz="1044976">
              <a:buFont typeface="Arial" panose="020B0604020202020204" pitchFamily="34" charset="0"/>
              <a:buChar char="•"/>
            </a:pPr>
            <a:endParaRPr lang="en-US" sz="1200"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The scope document for Employee Tracking and Identification is providing all the initial details regarding the system, the need for the system, problems the existing systems have, and their solution. </a:t>
            </a:r>
          </a:p>
          <a:p>
            <a:pPr marL="323850" lvl="0" indent="-171450" algn="just" defTabSz="1044976">
              <a:buFont typeface="Arial" panose="020B0604020202020204" pitchFamily="34" charset="0"/>
              <a:buChar char="•"/>
            </a:pPr>
            <a:endParaRPr lang="en-US" sz="1200"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This document describes the main functionality, Gantt charts, and the mockup with the system's timing constraints described.</a:t>
            </a:r>
          </a:p>
          <a:p>
            <a:pPr marL="323850" lvl="0" indent="-171450" algn="just" defTabSz="1044976">
              <a:buFont typeface="Arial" panose="020B0604020202020204" pitchFamily="34" charset="0"/>
              <a:buChar char="•"/>
            </a:pPr>
            <a:endParaRPr lang="en-US" sz="1200"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 This document is used as an initial proposal. All the development later in this project will be based on this. This project will learn Machine Learning, Image Processing, Web development, android development, and database management. We will try to complete the project on time and make it a complete product.</a:t>
            </a:r>
          </a:p>
        </p:txBody>
      </p:sp>
    </p:spTree>
    <p:extLst>
      <p:ext uri="{BB962C8B-B14F-4D97-AF65-F5344CB8AC3E}">
        <p14:creationId xmlns:p14="http://schemas.microsoft.com/office/powerpoint/2010/main" val="979671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184" name="Google Shape;184;p33"/>
          <p:cNvSpPr txBox="1">
            <a:spLocks noGrp="1"/>
          </p:cNvSpPr>
          <p:nvPr>
            <p:ph type="body" idx="1"/>
          </p:nvPr>
        </p:nvSpPr>
        <p:spPr>
          <a:xfrm>
            <a:off x="720000" y="1106800"/>
            <a:ext cx="8012100" cy="3648600"/>
          </a:xfrm>
          <a:prstGeom prst="rect">
            <a:avLst/>
          </a:prstGeom>
        </p:spPr>
        <p:txBody>
          <a:bodyPr spcFirstLastPara="1" wrap="square" lIns="91425" tIns="91425" rIns="91425" bIns="91425" anchor="t" anchorCtr="0">
            <a:noAutofit/>
          </a:bodyPr>
          <a:lstStyle/>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Chu Luo, "Video Summarization for Object Tracking in the Internet of Things", Next Generation Mobile Apps Services and Technologies (NGMAST) 2014 Eighth International Conference on, pp. 288-293, 2014.</a:t>
            </a:r>
          </a:p>
          <a:p>
            <a:pPr marL="323850" lvl="0" indent="-171450" algn="just" defTabSz="1044976">
              <a:buFont typeface="Arial" panose="020B0604020202020204" pitchFamily="34" charset="0"/>
              <a:buChar char="•"/>
            </a:pPr>
            <a:endParaRPr lang="en-US" sz="1200"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Ching-Sheng Wang, </a:t>
            </a:r>
            <a:r>
              <a:rPr lang="en-US" sz="1200" dirty="0" err="1">
                <a:solidFill>
                  <a:schemeClr val="tx1"/>
                </a:solidFill>
                <a:latin typeface="Montserrat" panose="00000500000000000000" pitchFamily="2" charset="0"/>
                <a:cs typeface="Calibri"/>
              </a:rPr>
              <a:t>Chien</a:t>
            </a:r>
            <a:r>
              <a:rPr lang="en-US" sz="1200" dirty="0">
                <a:solidFill>
                  <a:schemeClr val="tx1"/>
                </a:solidFill>
                <a:latin typeface="Montserrat" panose="00000500000000000000" pitchFamily="2" charset="0"/>
                <a:cs typeface="Calibri"/>
              </a:rPr>
              <a:t>-Liang Chen, "RFID-based and Kinect-based indoor positioning system", Wireless Communications Vehicular Technology Information Theory and Aerospace &amp; Electronic Systems (VITAE) 2014 4th International Conference on, pp. 1-4, 2014.</a:t>
            </a:r>
          </a:p>
          <a:p>
            <a:pPr marL="323850" lvl="0" indent="-171450" algn="just" defTabSz="1044976">
              <a:buFont typeface="Arial" panose="020B0604020202020204" pitchFamily="34" charset="0"/>
              <a:buChar char="•"/>
            </a:pPr>
            <a:endParaRPr lang="en-US" sz="1200"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Sommerville, I. (2011). Software engineering (9th ed.). Boston: Pearson.</a:t>
            </a:r>
          </a:p>
          <a:p>
            <a:pPr marL="323850" lvl="0" indent="-171450" algn="just" defTabSz="1044976">
              <a:buFont typeface="Arial" panose="020B0604020202020204" pitchFamily="34" charset="0"/>
              <a:buChar char="•"/>
            </a:pPr>
            <a:endParaRPr lang="en-US" sz="1200"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Pressman, R. (2020). Software engineering (7th ed.). Boston, Mass.: McGraw Hill.</a:t>
            </a:r>
          </a:p>
          <a:p>
            <a:pPr marL="323850" lvl="0" indent="-171450" algn="just" defTabSz="1044976">
              <a:buFont typeface="Arial" panose="020B0604020202020204" pitchFamily="34" charset="0"/>
              <a:buChar char="•"/>
            </a:pPr>
            <a:endParaRPr lang="en-US" sz="1200"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Meyer, B. Object-oriented software construction. London: Prentice-Hall International.</a:t>
            </a:r>
          </a:p>
          <a:p>
            <a:pPr marL="323850" lvl="0" indent="-171450" algn="just" defTabSz="1044976">
              <a:buFont typeface="Arial" panose="020B0604020202020204" pitchFamily="34" charset="0"/>
              <a:buChar char="•"/>
            </a:pPr>
            <a:endParaRPr lang="en-US" sz="1200"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Mitchell, T. (2017). Machine learning. New York: McGraw Hill.</a:t>
            </a:r>
          </a:p>
          <a:p>
            <a:pPr marL="323850" lvl="0" indent="-171450" algn="just" defTabSz="1044976">
              <a:buFont typeface="Arial" panose="020B0604020202020204" pitchFamily="34" charset="0"/>
              <a:buChar char="•"/>
            </a:pPr>
            <a:endParaRPr lang="en-US" sz="1200" dirty="0">
              <a:solidFill>
                <a:schemeClr val="tx1"/>
              </a:solidFill>
              <a:latin typeface="Montserrat" panose="00000500000000000000" pitchFamily="2" charset="0"/>
              <a:cs typeface="Calibri"/>
            </a:endParaRPr>
          </a:p>
        </p:txBody>
      </p:sp>
    </p:spTree>
    <p:extLst>
      <p:ext uri="{BB962C8B-B14F-4D97-AF65-F5344CB8AC3E}">
        <p14:creationId xmlns:p14="http://schemas.microsoft.com/office/powerpoint/2010/main" val="916392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63"/>
          <p:cNvPicPr preferRelativeResize="0"/>
          <p:nvPr/>
        </p:nvPicPr>
        <p:blipFill rotWithShape="1">
          <a:blip r:embed="rId3">
            <a:alphaModFix/>
          </a:blip>
          <a:srcRect l="20360" r="20366"/>
          <a:stretch/>
        </p:blipFill>
        <p:spPr>
          <a:xfrm>
            <a:off x="0" y="0"/>
            <a:ext cx="4572002" cy="5143501"/>
          </a:xfrm>
          <a:prstGeom prst="rect">
            <a:avLst/>
          </a:prstGeom>
          <a:noFill/>
          <a:ln>
            <a:noFill/>
          </a:ln>
        </p:spPr>
      </p:pic>
      <p:sp>
        <p:nvSpPr>
          <p:cNvPr id="681" name="Google Shape;681;p63"/>
          <p:cNvSpPr/>
          <p:nvPr/>
        </p:nvSpPr>
        <p:spPr>
          <a:xfrm>
            <a:off x="3952164" y="1183683"/>
            <a:ext cx="4423500" cy="22527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3"/>
          <p:cNvSpPr txBox="1">
            <a:spLocks noGrp="1"/>
          </p:cNvSpPr>
          <p:nvPr>
            <p:ph type="title"/>
          </p:nvPr>
        </p:nvSpPr>
        <p:spPr>
          <a:xfrm>
            <a:off x="4187566" y="1297405"/>
            <a:ext cx="4074143" cy="20252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5000" dirty="0">
                <a:solidFill>
                  <a:srgbClr val="FFFFFF"/>
                </a:solidFill>
              </a:rPr>
              <a:t>Any Questions?</a:t>
            </a:r>
            <a:endParaRPr sz="5000" dirty="0">
              <a:solidFill>
                <a:srgbClr val="FFFFFF"/>
              </a:solidFill>
            </a:endParaRPr>
          </a:p>
        </p:txBody>
      </p:sp>
      <p:grpSp>
        <p:nvGrpSpPr>
          <p:cNvPr id="687" name="Google Shape;687;p63"/>
          <p:cNvGrpSpPr/>
          <p:nvPr/>
        </p:nvGrpSpPr>
        <p:grpSpPr>
          <a:xfrm>
            <a:off x="7980765" y="628029"/>
            <a:ext cx="354278" cy="354318"/>
            <a:chOff x="1379798" y="1723250"/>
            <a:chExt cx="397887" cy="397887"/>
          </a:xfrm>
        </p:grpSpPr>
        <p:sp>
          <p:nvSpPr>
            <p:cNvPr id="688" name="Google Shape;688;p6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8315E1C5-D087-41B2-A298-EC06CD6894E6}"/>
              </a:ext>
            </a:extLst>
          </p:cNvPr>
          <p:cNvSpPr/>
          <p:nvPr/>
        </p:nvSpPr>
        <p:spPr>
          <a:xfrm>
            <a:off x="4701209" y="3617843"/>
            <a:ext cx="4025348" cy="985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84" name="Google Shape;184;p33"/>
          <p:cNvSpPr txBox="1">
            <a:spLocks noGrp="1"/>
          </p:cNvSpPr>
          <p:nvPr>
            <p:ph type="body" idx="1"/>
          </p:nvPr>
        </p:nvSpPr>
        <p:spPr>
          <a:xfrm>
            <a:off x="720000" y="1106800"/>
            <a:ext cx="8012100" cy="3648600"/>
          </a:xfrm>
          <a:prstGeom prst="rect">
            <a:avLst/>
          </a:prstGeom>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US" sz="1200" dirty="0">
                <a:solidFill>
                  <a:schemeClr val="tx1"/>
                </a:solidFill>
                <a:latin typeface="Montserrat" panose="00000500000000000000" pitchFamily="2" charset="0"/>
                <a:cs typeface="Calibri Light"/>
              </a:rPr>
              <a:t>Employee identification and tracking are web and smartphone applications that provide a real-time platform to monitor employees and visitors in the facility. </a:t>
            </a:r>
          </a:p>
          <a:p>
            <a:pPr marL="171450" indent="-171450" algn="just">
              <a:buFont typeface="Arial" panose="020B0604020202020204" pitchFamily="34" charset="0"/>
              <a:buChar char="•"/>
            </a:pPr>
            <a:endParaRPr lang="en-US" dirty="0">
              <a:solidFill>
                <a:schemeClr val="tx1"/>
              </a:solidFill>
              <a:latin typeface="Montserrat" panose="00000500000000000000" pitchFamily="2" charset="0"/>
              <a:cs typeface="Calibri Light"/>
            </a:endParaRPr>
          </a:p>
          <a:p>
            <a:pPr marL="171450" indent="-171450" algn="just">
              <a:buFont typeface="Arial" panose="020B0604020202020204" pitchFamily="34" charset="0"/>
              <a:buChar char="•"/>
            </a:pPr>
            <a:r>
              <a:rPr lang="en-US" sz="1200" dirty="0">
                <a:solidFill>
                  <a:schemeClr val="tx1"/>
                </a:solidFill>
                <a:latin typeface="Montserrat" panose="00000500000000000000" pitchFamily="2" charset="0"/>
                <a:cs typeface="Calibri Light"/>
              </a:rPr>
              <a:t>This system uses RFID sensors and surveillance cameras to track the location of a user. The system users can register with proper roles and permissions to use the application.</a:t>
            </a:r>
          </a:p>
          <a:p>
            <a:pPr marL="171450" indent="-171450" algn="just">
              <a:buFont typeface="Arial" panose="020B0604020202020204" pitchFamily="34" charset="0"/>
              <a:buChar char="•"/>
            </a:pPr>
            <a:endParaRPr lang="en-US" dirty="0">
              <a:solidFill>
                <a:schemeClr val="tx1"/>
              </a:solidFill>
              <a:latin typeface="Montserrat" panose="00000500000000000000" pitchFamily="2" charset="0"/>
              <a:cs typeface="Calibri Light"/>
            </a:endParaRPr>
          </a:p>
          <a:p>
            <a:pPr marL="171450" indent="-171450" algn="just">
              <a:buFont typeface="Arial" panose="020B0604020202020204" pitchFamily="34" charset="0"/>
              <a:buChar char="•"/>
            </a:pPr>
            <a:r>
              <a:rPr lang="en-US" sz="1200" dirty="0">
                <a:solidFill>
                  <a:schemeClr val="tx1"/>
                </a:solidFill>
                <a:latin typeface="Montserrat" panose="00000500000000000000" pitchFamily="2" charset="0"/>
                <a:cs typeface="Calibri Light"/>
              </a:rPr>
              <a:t>Many systems in the market support RFID location tracking, but RFID sensing efficiency is affected by environmental factors. Moreover, there are many chances that the employees can cheat in that case as the system can not track their activities. </a:t>
            </a:r>
          </a:p>
          <a:p>
            <a:pPr marL="171450" indent="-171450" algn="just">
              <a:buFont typeface="Arial" panose="020B0604020202020204" pitchFamily="34" charset="0"/>
              <a:buChar char="•"/>
            </a:pPr>
            <a:endParaRPr lang="en-US" dirty="0">
              <a:solidFill>
                <a:schemeClr val="tx1"/>
              </a:solidFill>
              <a:latin typeface="Montserrat" panose="00000500000000000000" pitchFamily="2" charset="0"/>
              <a:cs typeface="Calibri Light"/>
            </a:endParaRPr>
          </a:p>
          <a:p>
            <a:pPr marL="171450" indent="-171450" algn="just">
              <a:buFont typeface="Arial" panose="020B0604020202020204" pitchFamily="34" charset="0"/>
              <a:buChar char="•"/>
            </a:pPr>
            <a:r>
              <a:rPr lang="en-US" sz="1200" dirty="0">
                <a:solidFill>
                  <a:schemeClr val="tx1"/>
                </a:solidFill>
                <a:latin typeface="Montserrat" panose="00000500000000000000" pitchFamily="2" charset="0"/>
                <a:cs typeface="Calibri Light"/>
              </a:rPr>
              <a:t>Our proposed solution uses RFID and security cameras to get the user's location with improved accuracy. Also, get the report for the overall time spent of that user at various locations. </a:t>
            </a:r>
          </a:p>
          <a:p>
            <a:pPr marL="171450" indent="-171450" algn="just">
              <a:buFont typeface="Arial" panose="020B0604020202020204" pitchFamily="34" charset="0"/>
              <a:buChar char="•"/>
            </a:pPr>
            <a:endParaRPr lang="en-US" dirty="0">
              <a:solidFill>
                <a:schemeClr val="tx1"/>
              </a:solidFill>
              <a:latin typeface="Montserrat" panose="00000500000000000000" pitchFamily="2" charset="0"/>
              <a:cs typeface="Calibri Light"/>
            </a:endParaRPr>
          </a:p>
          <a:p>
            <a:pPr marL="171450" indent="-171450" algn="just">
              <a:buFont typeface="Arial" panose="020B0604020202020204" pitchFamily="34" charset="0"/>
              <a:buChar char="•"/>
            </a:pPr>
            <a:r>
              <a:rPr lang="en-US" sz="1200" dirty="0">
                <a:solidFill>
                  <a:schemeClr val="tx1"/>
                </a:solidFill>
                <a:latin typeface="Montserrat" panose="00000500000000000000" pitchFamily="2" charset="0"/>
                <a:cs typeface="Calibri Light"/>
              </a:rPr>
              <a:t>The system also supports searching the user's location using the database registered person's entity or uploading an image.</a:t>
            </a:r>
          </a:p>
          <a:p>
            <a:pPr marL="0" indent="0">
              <a:buNone/>
            </a:pPr>
            <a:endParaRPr lang="en-US" sz="1200" dirty="0">
              <a:solidFill>
                <a:schemeClr val="tx1"/>
              </a:solidFill>
              <a:latin typeface="Montserrat" panose="00000500000000000000" pitchFamily="2" charset="0"/>
              <a:cs typeface="Calibri Light"/>
            </a:endParaRPr>
          </a:p>
          <a:p>
            <a:pPr marL="0" lvl="0" indent="0" algn="l" rtl="0">
              <a:spcBef>
                <a:spcPts val="0"/>
              </a:spcBef>
              <a:spcAft>
                <a:spcPts val="0"/>
              </a:spcAft>
              <a:buNone/>
            </a:pPr>
            <a:endParaRPr dirty="0">
              <a:latin typeface="Montserrat"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184" name="Google Shape;184;p33"/>
          <p:cNvSpPr txBox="1">
            <a:spLocks noGrp="1"/>
          </p:cNvSpPr>
          <p:nvPr>
            <p:ph type="body" idx="1"/>
          </p:nvPr>
        </p:nvSpPr>
        <p:spPr>
          <a:xfrm>
            <a:off x="720000" y="1106800"/>
            <a:ext cx="8012100" cy="3648600"/>
          </a:xfrm>
          <a:prstGeom prst="rect">
            <a:avLst/>
          </a:prstGeom>
        </p:spPr>
        <p:txBody>
          <a:bodyPr spcFirstLastPara="1" wrap="square" lIns="91425" tIns="91425" rIns="91425" bIns="91425" anchor="t" anchorCtr="0">
            <a:noAutofit/>
          </a:bodyPr>
          <a:lstStyle/>
          <a:p>
            <a:pPr marL="323850" indent="-171450" algn="just">
              <a:spcBef>
                <a:spcPts val="0"/>
              </a:spcBef>
              <a:buFont typeface="Arial" panose="020B0604020202020204" pitchFamily="34" charset="0"/>
              <a:buChar char="•"/>
            </a:pPr>
            <a:r>
              <a:rPr lang="en-US" sz="1200" dirty="0">
                <a:solidFill>
                  <a:schemeClr val="tx1"/>
                </a:solidFill>
                <a:latin typeface="Montserrat" panose="00000500000000000000" pitchFamily="2" charset="0"/>
                <a:cs typeface="Calibri"/>
              </a:rPr>
              <a:t>In large organizations, managing and tracking employees during working hours is always a challenge for the managers. Sometimes the employees get way too casual, which ultimately affects the employee's efficiency, resulting in less productivity. </a:t>
            </a:r>
          </a:p>
          <a:p>
            <a:pPr marL="323850" indent="-171450" algn="just">
              <a:spcBef>
                <a:spcPts val="0"/>
              </a:spcBef>
              <a:buFont typeface="Arial" panose="020B0604020202020204" pitchFamily="34" charset="0"/>
              <a:buChar char="•"/>
            </a:pPr>
            <a:endParaRPr lang="en-US" sz="1200" dirty="0">
              <a:solidFill>
                <a:schemeClr val="tx1"/>
              </a:solidFill>
              <a:latin typeface="Montserrat" panose="00000500000000000000" pitchFamily="2" charset="0"/>
              <a:cs typeface="Calibri"/>
            </a:endParaRPr>
          </a:p>
          <a:p>
            <a:pPr marL="323850" indent="-171450" algn="just">
              <a:spcBef>
                <a:spcPts val="0"/>
              </a:spcBef>
              <a:buFont typeface="Arial" panose="020B0604020202020204" pitchFamily="34" charset="0"/>
              <a:buChar char="•"/>
            </a:pPr>
            <a:r>
              <a:rPr lang="en-US" sz="1200" dirty="0">
                <a:solidFill>
                  <a:schemeClr val="tx1"/>
                </a:solidFill>
                <a:latin typeface="Montserrat" panose="00000500000000000000" pitchFamily="2" charset="0"/>
                <a:cs typeface="Calibri"/>
              </a:rPr>
              <a:t>The primary purpose of developing this system is to let the employer track the employees' all-day location. Many similar systems exist in the market, supporting facial recognition attendance but do not provide the tracking of location and real-time analytics for the employees. </a:t>
            </a:r>
          </a:p>
          <a:p>
            <a:pPr marL="323850" indent="-171450" algn="just">
              <a:spcBef>
                <a:spcPts val="0"/>
              </a:spcBef>
              <a:buFont typeface="Arial" panose="020B0604020202020204" pitchFamily="34" charset="0"/>
              <a:buChar char="•"/>
            </a:pPr>
            <a:endParaRPr lang="en-US" sz="1200" dirty="0">
              <a:solidFill>
                <a:schemeClr val="tx1"/>
              </a:solidFill>
              <a:latin typeface="Montserrat" panose="00000500000000000000" pitchFamily="2" charset="0"/>
              <a:cs typeface="Calibri"/>
            </a:endParaRPr>
          </a:p>
          <a:p>
            <a:pPr marL="323850" indent="-171450" algn="just">
              <a:spcBef>
                <a:spcPts val="0"/>
              </a:spcBef>
              <a:buFont typeface="Arial" panose="020B0604020202020204" pitchFamily="34" charset="0"/>
              <a:buChar char="•"/>
            </a:pPr>
            <a:r>
              <a:rPr lang="en-US" sz="1200" dirty="0">
                <a:solidFill>
                  <a:schemeClr val="tx1"/>
                </a:solidFill>
                <a:latin typeface="Montserrat" panose="00000500000000000000" pitchFamily="2" charset="0"/>
                <a:cs typeface="Calibri"/>
              </a:rPr>
              <a:t>The currently available systems do not support searching for real-time locations using the images or their names registered in the system. Also, the current systems do not support the visitors tracking in the office. We expect to learn machine learning, web development, computer vision, and mobile application after implementing it.</a:t>
            </a:r>
            <a:endParaRPr lang="en-US" dirty="0">
              <a:solidFill>
                <a:schemeClr val="tx1"/>
              </a:solidFill>
              <a:latin typeface="Montserrat" panose="00000500000000000000" pitchFamily="2" charset="0"/>
              <a:cs typeface="Calibri"/>
            </a:endParaRPr>
          </a:p>
        </p:txBody>
      </p:sp>
    </p:spTree>
    <p:extLst>
      <p:ext uri="{BB962C8B-B14F-4D97-AF65-F5344CB8AC3E}">
        <p14:creationId xmlns:p14="http://schemas.microsoft.com/office/powerpoint/2010/main" val="171727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308113" y="79486"/>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Related System Analysis</a:t>
            </a:r>
            <a:endParaRPr dirty="0"/>
          </a:p>
        </p:txBody>
      </p:sp>
      <p:graphicFrame>
        <p:nvGraphicFramePr>
          <p:cNvPr id="4" name="Table 3">
            <a:extLst>
              <a:ext uri="{FF2B5EF4-FFF2-40B4-BE49-F238E27FC236}">
                <a16:creationId xmlns:a16="http://schemas.microsoft.com/office/drawing/2014/main" id="{4E657C95-6E2C-4C9E-A886-DE1302E0E071}"/>
              </a:ext>
            </a:extLst>
          </p:cNvPr>
          <p:cNvGraphicFramePr>
            <a:graphicFrameLocks noGrp="1"/>
          </p:cNvGraphicFramePr>
          <p:nvPr>
            <p:extLst>
              <p:ext uri="{D42A27DB-BD31-4B8C-83A1-F6EECF244321}">
                <p14:modId xmlns:p14="http://schemas.microsoft.com/office/powerpoint/2010/main" val="4257356136"/>
              </p:ext>
            </p:extLst>
          </p:nvPr>
        </p:nvGraphicFramePr>
        <p:xfrm>
          <a:off x="308113" y="692086"/>
          <a:ext cx="8527773" cy="4211009"/>
        </p:xfrm>
        <a:graphic>
          <a:graphicData uri="http://schemas.openxmlformats.org/drawingml/2006/table">
            <a:tbl>
              <a:tblPr firstRow="1" firstCol="1" bandRow="1">
                <a:tableStyleId>{C1E9C9A1-25E2-46EE-9DDE-55B5A3DA1293}</a:tableStyleId>
              </a:tblPr>
              <a:tblGrid>
                <a:gridCol w="2769992">
                  <a:extLst>
                    <a:ext uri="{9D8B030D-6E8A-4147-A177-3AD203B41FA5}">
                      <a16:colId xmlns:a16="http://schemas.microsoft.com/office/drawing/2014/main" val="3364776406"/>
                    </a:ext>
                  </a:extLst>
                </a:gridCol>
                <a:gridCol w="2742066">
                  <a:extLst>
                    <a:ext uri="{9D8B030D-6E8A-4147-A177-3AD203B41FA5}">
                      <a16:colId xmlns:a16="http://schemas.microsoft.com/office/drawing/2014/main" val="160989491"/>
                    </a:ext>
                  </a:extLst>
                </a:gridCol>
                <a:gridCol w="3015715">
                  <a:extLst>
                    <a:ext uri="{9D8B030D-6E8A-4147-A177-3AD203B41FA5}">
                      <a16:colId xmlns:a16="http://schemas.microsoft.com/office/drawing/2014/main" val="1760797004"/>
                    </a:ext>
                  </a:extLst>
                </a:gridCol>
              </a:tblGrid>
              <a:tr h="147607">
                <a:tc>
                  <a:txBody>
                    <a:bodyPr/>
                    <a:lstStyle/>
                    <a:p>
                      <a:pPr algn="ctr">
                        <a:tabLst>
                          <a:tab pos="1333500" algn="l"/>
                        </a:tabLst>
                      </a:pPr>
                      <a:r>
                        <a:rPr lang="en-US" sz="1000">
                          <a:effectLst/>
                          <a:latin typeface="Montserrat" panose="00000500000000000000" pitchFamily="2" charset="0"/>
                        </a:rPr>
                        <a:t>Application Name</a:t>
                      </a:r>
                      <a:endParaRPr lang="en-US" sz="1000">
                        <a:effectLst/>
                        <a:latin typeface="Montserrat" panose="00000500000000000000" pitchFamily="2" charset="0"/>
                        <a:ea typeface="Times New Roman" panose="02020603050405020304" pitchFamily="18" charset="0"/>
                      </a:endParaRPr>
                    </a:p>
                  </a:txBody>
                  <a:tcPr marL="31429" marR="31429" marT="0" marB="0"/>
                </a:tc>
                <a:tc>
                  <a:txBody>
                    <a:bodyPr/>
                    <a:lstStyle/>
                    <a:p>
                      <a:pPr algn="ctr"/>
                      <a:r>
                        <a:rPr lang="en-US" sz="1000" dirty="0">
                          <a:effectLst/>
                          <a:latin typeface="Montserrat" panose="00000500000000000000" pitchFamily="2" charset="0"/>
                        </a:rPr>
                        <a:t>Weakness </a:t>
                      </a:r>
                      <a:endParaRPr lang="en-US" sz="1000" dirty="0">
                        <a:effectLst/>
                        <a:latin typeface="Montserrat" panose="00000500000000000000" pitchFamily="2" charset="0"/>
                        <a:ea typeface="Times New Roman" panose="02020603050405020304" pitchFamily="18" charset="0"/>
                      </a:endParaRPr>
                    </a:p>
                  </a:txBody>
                  <a:tcPr marL="31429" marR="31429" marT="0" marB="0"/>
                </a:tc>
                <a:tc>
                  <a:txBody>
                    <a:bodyPr/>
                    <a:lstStyle/>
                    <a:p>
                      <a:pPr algn="ctr"/>
                      <a:r>
                        <a:rPr lang="en-US" sz="1000">
                          <a:effectLst/>
                          <a:latin typeface="Montserrat" panose="00000500000000000000" pitchFamily="2" charset="0"/>
                        </a:rPr>
                        <a:t>Proposed Project Solution</a:t>
                      </a:r>
                      <a:endParaRPr lang="en-US" sz="1000">
                        <a:effectLst/>
                        <a:latin typeface="Montserrat" panose="00000500000000000000" pitchFamily="2" charset="0"/>
                        <a:ea typeface="Times New Roman" panose="02020603050405020304" pitchFamily="18" charset="0"/>
                      </a:endParaRPr>
                    </a:p>
                  </a:txBody>
                  <a:tcPr marL="31429" marR="31429" marT="0" marB="0"/>
                </a:tc>
                <a:extLst>
                  <a:ext uri="{0D108BD9-81ED-4DB2-BD59-A6C34878D82A}">
                    <a16:rowId xmlns:a16="http://schemas.microsoft.com/office/drawing/2014/main" val="334566966"/>
                  </a:ext>
                </a:extLst>
              </a:tr>
              <a:tr h="1180858">
                <a:tc>
                  <a:txBody>
                    <a:bodyPr/>
                    <a:lstStyle/>
                    <a:p>
                      <a:pPr marL="342900" lvl="0" indent="-342900">
                        <a:buFont typeface="Symbol" panose="05050102010706020507" pitchFamily="18" charset="2"/>
                        <a:buChar char=""/>
                      </a:pPr>
                      <a:r>
                        <a:rPr lang="en-US" sz="1000" dirty="0">
                          <a:effectLst/>
                          <a:latin typeface="Montserrat" panose="00000500000000000000" pitchFamily="2" charset="0"/>
                        </a:rPr>
                        <a:t>Jibble.io</a:t>
                      </a:r>
                      <a:endParaRPr lang="en-US" sz="1000" dirty="0">
                        <a:effectLst/>
                        <a:latin typeface="Montserrat" panose="00000500000000000000" pitchFamily="2" charset="0"/>
                        <a:ea typeface="Times New Roman" panose="02020603050405020304" pitchFamily="18" charset="0"/>
                      </a:endParaRPr>
                    </a:p>
                  </a:txBody>
                  <a:tcPr marL="31429" marR="31429" marT="0" marB="0"/>
                </a:tc>
                <a:tc>
                  <a:txBody>
                    <a:bodyPr/>
                    <a:lstStyle/>
                    <a:p>
                      <a:pPr marL="342900" lvl="0" indent="-342900">
                        <a:buFont typeface="Symbol" panose="05050102010706020507" pitchFamily="18" charset="2"/>
                        <a:buChar char=""/>
                      </a:pPr>
                      <a:r>
                        <a:rPr lang="en-US" sz="1000" dirty="0">
                          <a:effectLst/>
                          <a:latin typeface="Montserrat" panose="00000500000000000000" pitchFamily="2" charset="0"/>
                        </a:rPr>
                        <a:t>The application only takes the attendance of employees using their webcams.</a:t>
                      </a:r>
                    </a:p>
                    <a:p>
                      <a:pPr marL="342900" lvl="0" indent="-342900">
                        <a:buFont typeface="Symbol" panose="05050102010706020507" pitchFamily="18" charset="2"/>
                        <a:buChar char=""/>
                      </a:pPr>
                      <a:r>
                        <a:rPr lang="en-US" sz="1000" dirty="0">
                          <a:effectLst/>
                          <a:latin typeface="Montserrat" panose="00000500000000000000" pitchFamily="2" charset="0"/>
                        </a:rPr>
                        <a:t>The application does not track the location of the employees.</a:t>
                      </a:r>
                    </a:p>
                    <a:p>
                      <a:pPr marL="342900" lvl="0" indent="-342900">
                        <a:buFont typeface="Symbol" panose="05050102010706020507" pitchFamily="18" charset="2"/>
                        <a:buChar char=""/>
                      </a:pPr>
                      <a:r>
                        <a:rPr lang="en-US" sz="1000" dirty="0">
                          <a:effectLst/>
                          <a:latin typeface="Montserrat" panose="00000500000000000000" pitchFamily="2" charset="0"/>
                        </a:rPr>
                        <a:t>The application does not give real-time surveillance.</a:t>
                      </a:r>
                      <a:endParaRPr lang="en-US" sz="1000" dirty="0">
                        <a:effectLst/>
                        <a:latin typeface="Montserrat" panose="00000500000000000000" pitchFamily="2" charset="0"/>
                        <a:ea typeface="Times New Roman" panose="02020603050405020304" pitchFamily="18" charset="0"/>
                      </a:endParaRPr>
                    </a:p>
                  </a:txBody>
                  <a:tcPr marL="31429" marR="31429" marT="0" marB="0"/>
                </a:tc>
                <a:tc>
                  <a:txBody>
                    <a:bodyPr/>
                    <a:lstStyle/>
                    <a:p>
                      <a:pPr marL="342900" lvl="0" indent="-342900">
                        <a:buFont typeface="Symbol" panose="05050102010706020507" pitchFamily="18" charset="2"/>
                        <a:buChar char=""/>
                      </a:pPr>
                      <a:r>
                        <a:rPr lang="en-US" sz="1000">
                          <a:effectLst/>
                          <a:latin typeface="Montserrat" panose="00000500000000000000" pitchFamily="2" charset="0"/>
                        </a:rPr>
                        <a:t>The proposed solution shall use security cameras to monitor the attendance of the employees.</a:t>
                      </a:r>
                    </a:p>
                    <a:p>
                      <a:pPr marL="342900" lvl="0" indent="-342900">
                        <a:buFont typeface="Symbol" panose="05050102010706020507" pitchFamily="18" charset="2"/>
                        <a:buChar char=""/>
                      </a:pPr>
                      <a:r>
                        <a:rPr lang="en-US" sz="1000">
                          <a:effectLst/>
                          <a:latin typeface="Montserrat" panose="00000500000000000000" pitchFamily="2" charset="0"/>
                        </a:rPr>
                        <a:t>With the help of RFID cards and a camera, the system shall also monitor the location.</a:t>
                      </a:r>
                    </a:p>
                    <a:p>
                      <a:pPr marL="342900" lvl="0" indent="-342900">
                        <a:buFont typeface="Symbol" panose="05050102010706020507" pitchFamily="18" charset="2"/>
                        <a:buChar char=""/>
                      </a:pPr>
                      <a:r>
                        <a:rPr lang="en-US" sz="1000">
                          <a:effectLst/>
                          <a:latin typeface="Montserrat" panose="00000500000000000000" pitchFamily="2" charset="0"/>
                        </a:rPr>
                        <a:t>The system shall be able to generate an overall report for the employees.</a:t>
                      </a:r>
                      <a:endParaRPr lang="en-US" sz="1000">
                        <a:effectLst/>
                        <a:latin typeface="Montserrat" panose="00000500000000000000" pitchFamily="2" charset="0"/>
                        <a:ea typeface="Times New Roman" panose="02020603050405020304" pitchFamily="18" charset="0"/>
                      </a:endParaRPr>
                    </a:p>
                  </a:txBody>
                  <a:tcPr marL="31429" marR="31429" marT="0" marB="0"/>
                </a:tc>
                <a:extLst>
                  <a:ext uri="{0D108BD9-81ED-4DB2-BD59-A6C34878D82A}">
                    <a16:rowId xmlns:a16="http://schemas.microsoft.com/office/drawing/2014/main" val="1439027746"/>
                  </a:ext>
                </a:extLst>
              </a:tr>
              <a:tr h="1328465">
                <a:tc>
                  <a:txBody>
                    <a:bodyPr/>
                    <a:lstStyle/>
                    <a:p>
                      <a:pPr marL="342900" lvl="0" indent="-342900">
                        <a:buFont typeface="Symbol" panose="05050102010706020507" pitchFamily="18" charset="2"/>
                        <a:buChar char=""/>
                      </a:pPr>
                      <a:r>
                        <a:rPr lang="en-US" sz="1000" dirty="0">
                          <a:effectLst/>
                          <a:latin typeface="Montserrat" panose="00000500000000000000" pitchFamily="2" charset="0"/>
                        </a:rPr>
                        <a:t>Hexahash.com</a:t>
                      </a:r>
                      <a:endParaRPr lang="en-US" sz="1000" dirty="0">
                        <a:effectLst/>
                        <a:latin typeface="Montserrat" panose="00000500000000000000" pitchFamily="2" charset="0"/>
                        <a:ea typeface="Times New Roman" panose="02020603050405020304" pitchFamily="18" charset="0"/>
                      </a:endParaRPr>
                    </a:p>
                  </a:txBody>
                  <a:tcPr marL="31429" marR="31429" marT="0" marB="0"/>
                </a:tc>
                <a:tc>
                  <a:txBody>
                    <a:bodyPr/>
                    <a:lstStyle/>
                    <a:p>
                      <a:pPr marL="342900" lvl="0" indent="-342900">
                        <a:buFont typeface="Symbol" panose="05050102010706020507" pitchFamily="18" charset="2"/>
                        <a:buChar char=""/>
                      </a:pPr>
                      <a:r>
                        <a:rPr lang="en-US" sz="1000" dirty="0">
                          <a:effectLst/>
                          <a:latin typeface="Montserrat" panose="00000500000000000000" pitchFamily="2" charset="0"/>
                        </a:rPr>
                        <a:t>The employees can dodge the application for attendance by sharing RFID cards with other employees.</a:t>
                      </a:r>
                    </a:p>
                    <a:p>
                      <a:pPr marL="342900" lvl="0" indent="-342900">
                        <a:buFont typeface="Symbol" panose="05050102010706020507" pitchFamily="18" charset="2"/>
                        <a:buChar char=""/>
                      </a:pPr>
                      <a:r>
                        <a:rPr lang="en-US" sz="1000" dirty="0">
                          <a:effectLst/>
                          <a:latin typeface="Montserrat" panose="00000500000000000000" pitchFamily="2" charset="0"/>
                        </a:rPr>
                        <a:t>The application does not support searching for visitors' locations using an image.</a:t>
                      </a:r>
                    </a:p>
                    <a:p>
                      <a:pPr marL="342900" lvl="0" indent="-342900">
                        <a:buFont typeface="Symbol" panose="05050102010706020507" pitchFamily="18" charset="2"/>
                        <a:buChar char=""/>
                      </a:pPr>
                      <a:r>
                        <a:rPr lang="en-US" sz="1000" dirty="0">
                          <a:effectLst/>
                          <a:latin typeface="Montserrat" panose="00000500000000000000" pitchFamily="2" charset="0"/>
                        </a:rPr>
                        <a:t>The application does not generate report for the employees.</a:t>
                      </a:r>
                      <a:endParaRPr lang="en-US" sz="1000" dirty="0">
                        <a:effectLst/>
                        <a:latin typeface="Montserrat" panose="00000500000000000000" pitchFamily="2" charset="0"/>
                        <a:ea typeface="Times New Roman" panose="02020603050405020304" pitchFamily="18" charset="0"/>
                      </a:endParaRPr>
                    </a:p>
                  </a:txBody>
                  <a:tcPr marL="31429" marR="31429" marT="0" marB="0"/>
                </a:tc>
                <a:tc>
                  <a:txBody>
                    <a:bodyPr/>
                    <a:lstStyle/>
                    <a:p>
                      <a:pPr marL="342900" lvl="0" indent="-342900">
                        <a:buFont typeface="Symbol" panose="05050102010706020507" pitchFamily="18" charset="2"/>
                        <a:buChar char=""/>
                      </a:pPr>
                      <a:r>
                        <a:rPr lang="en-US" sz="1000">
                          <a:effectLst/>
                          <a:latin typeface="Montserrat" panose="00000500000000000000" pitchFamily="2" charset="0"/>
                        </a:rPr>
                        <a:t>The proposed solution shall double-check the employee with the help of cameras as well as RFID cards.</a:t>
                      </a:r>
                    </a:p>
                    <a:p>
                      <a:pPr marL="342900" lvl="0" indent="-342900">
                        <a:buFont typeface="Symbol" panose="05050102010706020507" pitchFamily="18" charset="2"/>
                        <a:buChar char=""/>
                      </a:pPr>
                      <a:r>
                        <a:rPr lang="en-US" sz="1000">
                          <a:effectLst/>
                          <a:latin typeface="Montserrat" panose="00000500000000000000" pitchFamily="2" charset="0"/>
                        </a:rPr>
                        <a:t>The system shall be able to generate an overall report for the employees.</a:t>
                      </a:r>
                    </a:p>
                    <a:p>
                      <a:pPr marL="342900" lvl="0" indent="-342900">
                        <a:buFont typeface="Symbol" panose="05050102010706020507" pitchFamily="18" charset="2"/>
                        <a:buChar char=""/>
                      </a:pPr>
                      <a:r>
                        <a:rPr lang="en-US" sz="1000">
                          <a:effectLst/>
                          <a:latin typeface="Montserrat" panose="00000500000000000000" pitchFamily="2" charset="0"/>
                        </a:rPr>
                        <a:t>The system shall support real-time searching for users' locations within the facility using both image and name.</a:t>
                      </a:r>
                      <a:endParaRPr lang="en-US" sz="1000">
                        <a:effectLst/>
                        <a:latin typeface="Montserrat" panose="00000500000000000000" pitchFamily="2" charset="0"/>
                        <a:ea typeface="Times New Roman" panose="02020603050405020304" pitchFamily="18" charset="0"/>
                      </a:endParaRPr>
                    </a:p>
                  </a:txBody>
                  <a:tcPr marL="31429" marR="31429" marT="0" marB="0"/>
                </a:tc>
                <a:extLst>
                  <a:ext uri="{0D108BD9-81ED-4DB2-BD59-A6C34878D82A}">
                    <a16:rowId xmlns:a16="http://schemas.microsoft.com/office/drawing/2014/main" val="1030618269"/>
                  </a:ext>
                </a:extLst>
              </a:tr>
              <a:tr h="1467809">
                <a:tc>
                  <a:txBody>
                    <a:bodyPr/>
                    <a:lstStyle/>
                    <a:p>
                      <a:pPr marL="342900" lvl="0" indent="-342900">
                        <a:buFont typeface="Symbol" panose="05050102010706020507" pitchFamily="18" charset="2"/>
                        <a:buChar char=""/>
                      </a:pPr>
                      <a:r>
                        <a:rPr lang="en-US" sz="1000" dirty="0">
                          <a:effectLst/>
                          <a:latin typeface="Montserrat" panose="00000500000000000000" pitchFamily="2" charset="0"/>
                        </a:rPr>
                        <a:t>Litumiot.com</a:t>
                      </a:r>
                      <a:endParaRPr lang="en-US" sz="1000" dirty="0">
                        <a:effectLst/>
                        <a:latin typeface="Montserrat" panose="00000500000000000000" pitchFamily="2" charset="0"/>
                        <a:ea typeface="Times New Roman" panose="02020603050405020304" pitchFamily="18" charset="0"/>
                      </a:endParaRPr>
                    </a:p>
                  </a:txBody>
                  <a:tcPr marL="31429" marR="31429" marT="0" marB="0"/>
                </a:tc>
                <a:tc>
                  <a:txBody>
                    <a:bodyPr/>
                    <a:lstStyle/>
                    <a:p>
                      <a:pPr marL="342900" lvl="0" indent="-342900">
                        <a:buFont typeface="Symbol" panose="05050102010706020507" pitchFamily="18" charset="2"/>
                        <a:buChar char=""/>
                      </a:pPr>
                      <a:r>
                        <a:rPr lang="en-US" sz="1000">
                          <a:effectLst/>
                          <a:latin typeface="Montserrat" panose="00000500000000000000" pitchFamily="2" charset="0"/>
                        </a:rPr>
                        <a:t>The employees can dodge the application for attendance by sharing RFID cards with other employees.</a:t>
                      </a:r>
                    </a:p>
                    <a:p>
                      <a:pPr marL="342900" lvl="0" indent="-342900">
                        <a:buFont typeface="Symbol" panose="05050102010706020507" pitchFamily="18" charset="2"/>
                        <a:buChar char=""/>
                      </a:pPr>
                      <a:r>
                        <a:rPr lang="en-US" sz="1000">
                          <a:effectLst/>
                          <a:latin typeface="Montserrat" panose="00000500000000000000" pitchFamily="2" charset="0"/>
                        </a:rPr>
                        <a:t>The application does not support searching for visitors' locations using an image.</a:t>
                      </a:r>
                    </a:p>
                    <a:p>
                      <a:pPr marL="342900" lvl="0" indent="-342900">
                        <a:buFont typeface="Symbol" panose="05050102010706020507" pitchFamily="18" charset="2"/>
                        <a:buChar char=""/>
                      </a:pPr>
                      <a:r>
                        <a:rPr lang="en-US" sz="1000">
                          <a:effectLst/>
                          <a:latin typeface="Montserrat" panose="00000500000000000000" pitchFamily="2" charset="0"/>
                        </a:rPr>
                        <a:t>The application does not generate report for the employees.</a:t>
                      </a:r>
                      <a:endParaRPr lang="en-US" sz="1000">
                        <a:effectLst/>
                        <a:latin typeface="Montserrat" panose="00000500000000000000" pitchFamily="2" charset="0"/>
                        <a:ea typeface="Times New Roman" panose="02020603050405020304" pitchFamily="18" charset="0"/>
                      </a:endParaRPr>
                    </a:p>
                  </a:txBody>
                  <a:tcPr marL="31429" marR="31429" marT="0" marB="0"/>
                </a:tc>
                <a:tc>
                  <a:txBody>
                    <a:bodyPr/>
                    <a:lstStyle/>
                    <a:p>
                      <a:pPr marL="342900" lvl="0" indent="-342900">
                        <a:buFont typeface="Symbol" panose="05050102010706020507" pitchFamily="18" charset="2"/>
                        <a:buChar char=""/>
                      </a:pPr>
                      <a:r>
                        <a:rPr lang="en-US" sz="1000" dirty="0">
                          <a:effectLst/>
                          <a:latin typeface="Montserrat" panose="00000500000000000000" pitchFamily="2" charset="0"/>
                        </a:rPr>
                        <a:t>The proposed solution shall double-check the employee with the help of cameras as well as RFID cards.</a:t>
                      </a:r>
                    </a:p>
                    <a:p>
                      <a:pPr marL="342900" lvl="0" indent="-342900">
                        <a:buFont typeface="Symbol" panose="05050102010706020507" pitchFamily="18" charset="2"/>
                        <a:buChar char=""/>
                      </a:pPr>
                      <a:r>
                        <a:rPr lang="en-US" sz="1000" dirty="0">
                          <a:effectLst/>
                          <a:latin typeface="Montserrat" panose="00000500000000000000" pitchFamily="2" charset="0"/>
                        </a:rPr>
                        <a:t>The system shall be able to generate an overall report for the employees.</a:t>
                      </a:r>
                    </a:p>
                    <a:p>
                      <a:pPr marL="342900" lvl="0" indent="-342900">
                        <a:buFont typeface="Symbol" panose="05050102010706020507" pitchFamily="18" charset="2"/>
                        <a:buChar char=""/>
                      </a:pPr>
                      <a:r>
                        <a:rPr lang="en-US" sz="1000" dirty="0">
                          <a:effectLst/>
                          <a:latin typeface="Montserrat" panose="00000500000000000000" pitchFamily="2" charset="0"/>
                        </a:rPr>
                        <a:t>The system shall support real-time searching for users' locations within the facility using both image and name.</a:t>
                      </a:r>
                      <a:endParaRPr lang="en-US" sz="1000" dirty="0">
                        <a:effectLst/>
                        <a:latin typeface="Montserrat" panose="00000500000000000000" pitchFamily="2" charset="0"/>
                        <a:ea typeface="Times New Roman" panose="02020603050405020304" pitchFamily="18" charset="0"/>
                      </a:endParaRPr>
                    </a:p>
                  </a:txBody>
                  <a:tcPr marL="31429" marR="31429" marT="0" marB="0"/>
                </a:tc>
                <a:extLst>
                  <a:ext uri="{0D108BD9-81ED-4DB2-BD59-A6C34878D82A}">
                    <a16:rowId xmlns:a16="http://schemas.microsoft.com/office/drawing/2014/main" val="2954255681"/>
                  </a:ext>
                </a:extLst>
              </a:tr>
            </a:tbl>
          </a:graphicData>
        </a:graphic>
      </p:graphicFrame>
    </p:spTree>
    <p:extLst>
      <p:ext uri="{BB962C8B-B14F-4D97-AF65-F5344CB8AC3E}">
        <p14:creationId xmlns:p14="http://schemas.microsoft.com/office/powerpoint/2010/main" val="2595783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Advantages of Proposed System</a:t>
            </a:r>
            <a:endParaRPr dirty="0"/>
          </a:p>
        </p:txBody>
      </p:sp>
      <p:sp>
        <p:nvSpPr>
          <p:cNvPr id="184" name="Google Shape;184;p33"/>
          <p:cNvSpPr txBox="1">
            <a:spLocks noGrp="1"/>
          </p:cNvSpPr>
          <p:nvPr>
            <p:ph type="body" idx="1"/>
          </p:nvPr>
        </p:nvSpPr>
        <p:spPr>
          <a:xfrm>
            <a:off x="720000" y="1106800"/>
            <a:ext cx="8012100" cy="3648600"/>
          </a:xfrm>
          <a:prstGeom prst="rect">
            <a:avLst/>
          </a:prstGeom>
        </p:spPr>
        <p:txBody>
          <a:bodyPr spcFirstLastPara="1" wrap="square" lIns="91425" tIns="91425" rIns="91425" bIns="91425" anchor="t" anchorCtr="0">
            <a:noAutofit/>
          </a:bodyPr>
          <a:lstStyle/>
          <a:p>
            <a:pPr marL="171450" indent="-171450" algn="l">
              <a:lnSpc>
                <a:spcPct val="90000"/>
              </a:lnSpc>
              <a:spcBef>
                <a:spcPts val="1000"/>
              </a:spcBef>
              <a:buFont typeface="Arial" panose="020B0604020202020204" pitchFamily="34" charset="0"/>
              <a:buChar char="•"/>
            </a:pPr>
            <a:r>
              <a:rPr lang="en-US" sz="1200" dirty="0">
                <a:solidFill>
                  <a:schemeClr val="tx1"/>
                </a:solidFill>
                <a:ea typeface="+mn-lt"/>
                <a:cs typeface="+mn-lt"/>
              </a:rPr>
              <a:t>Get real-time tracking and surveillance of employees and visitors.</a:t>
            </a:r>
          </a:p>
          <a:p>
            <a:pPr marL="171450" indent="-171450" algn="l">
              <a:lnSpc>
                <a:spcPct val="90000"/>
              </a:lnSpc>
              <a:spcBef>
                <a:spcPts val="1000"/>
              </a:spcBef>
              <a:buFont typeface="Arial" panose="020B0604020202020204" pitchFamily="34" charset="0"/>
              <a:buChar char="•"/>
            </a:pPr>
            <a:r>
              <a:rPr lang="en-US" sz="1200" dirty="0">
                <a:solidFill>
                  <a:schemeClr val="tx1"/>
                </a:solidFill>
                <a:ea typeface="+mn-lt"/>
                <a:cs typeface="+mn-lt"/>
              </a:rPr>
              <a:t>Identify the location of users within the facility.</a:t>
            </a:r>
          </a:p>
          <a:p>
            <a:pPr marL="171450" indent="-171450" algn="l">
              <a:lnSpc>
                <a:spcPct val="90000"/>
              </a:lnSpc>
              <a:spcBef>
                <a:spcPts val="1000"/>
              </a:spcBef>
              <a:buFont typeface="Arial" panose="020B0604020202020204" pitchFamily="34" charset="0"/>
              <a:buChar char="•"/>
            </a:pPr>
            <a:r>
              <a:rPr lang="en-US" sz="1200" dirty="0">
                <a:solidFill>
                  <a:schemeClr val="tx1"/>
                </a:solidFill>
                <a:ea typeface="+mn-lt"/>
                <a:cs typeface="+mn-lt"/>
              </a:rPr>
              <a:t>Set up geofences.</a:t>
            </a:r>
          </a:p>
          <a:p>
            <a:pPr marL="171450" indent="-171450" algn="l">
              <a:lnSpc>
                <a:spcPct val="90000"/>
              </a:lnSpc>
              <a:spcBef>
                <a:spcPts val="1000"/>
              </a:spcBef>
              <a:buFont typeface="Arial" panose="020B0604020202020204" pitchFamily="34" charset="0"/>
              <a:buChar char="•"/>
            </a:pPr>
            <a:r>
              <a:rPr lang="en-US" sz="1200" dirty="0">
                <a:solidFill>
                  <a:schemeClr val="tx1"/>
                </a:solidFill>
                <a:ea typeface="+mn-lt"/>
                <a:cs typeface="+mn-lt"/>
              </a:rPr>
              <a:t>Push notification for users violating geo-fencing.</a:t>
            </a:r>
          </a:p>
          <a:p>
            <a:pPr marL="171450" indent="-171450" algn="l">
              <a:lnSpc>
                <a:spcPct val="90000"/>
              </a:lnSpc>
              <a:spcBef>
                <a:spcPts val="1000"/>
              </a:spcBef>
              <a:buFont typeface="Arial" panose="020B0604020202020204" pitchFamily="34" charset="0"/>
              <a:buChar char="•"/>
            </a:pPr>
            <a:r>
              <a:rPr lang="en-US" sz="1200" dirty="0">
                <a:solidFill>
                  <a:schemeClr val="tx1"/>
                </a:solidFill>
                <a:ea typeface="+mn-lt"/>
                <a:cs typeface="+mn-lt"/>
              </a:rPr>
              <a:t>Get personalized reports for each user.</a:t>
            </a:r>
          </a:p>
          <a:p>
            <a:pPr marL="171450" indent="-171450" algn="l">
              <a:lnSpc>
                <a:spcPct val="90000"/>
              </a:lnSpc>
              <a:spcBef>
                <a:spcPts val="1000"/>
              </a:spcBef>
              <a:buFont typeface="Arial" panose="020B0604020202020204" pitchFamily="34" charset="0"/>
              <a:buChar char="•"/>
            </a:pPr>
            <a:r>
              <a:rPr lang="en-US" sz="1200" dirty="0">
                <a:solidFill>
                  <a:schemeClr val="tx1"/>
                </a:solidFill>
                <a:ea typeface="+mn-lt"/>
                <a:cs typeface="+mn-lt"/>
              </a:rPr>
              <a:t>Search users within the facility using names and pictures.</a:t>
            </a:r>
          </a:p>
        </p:txBody>
      </p:sp>
    </p:spTree>
    <p:extLst>
      <p:ext uri="{BB962C8B-B14F-4D97-AF65-F5344CB8AC3E}">
        <p14:creationId xmlns:p14="http://schemas.microsoft.com/office/powerpoint/2010/main" val="924266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a:t>
            </a:r>
            <a:endParaRPr dirty="0"/>
          </a:p>
        </p:txBody>
      </p:sp>
      <p:sp>
        <p:nvSpPr>
          <p:cNvPr id="184" name="Google Shape;184;p33"/>
          <p:cNvSpPr txBox="1">
            <a:spLocks noGrp="1"/>
          </p:cNvSpPr>
          <p:nvPr>
            <p:ph type="body" idx="1"/>
          </p:nvPr>
        </p:nvSpPr>
        <p:spPr>
          <a:xfrm>
            <a:off x="720000" y="1106800"/>
            <a:ext cx="8012100" cy="3648600"/>
          </a:xfrm>
          <a:prstGeom prst="rect">
            <a:avLst/>
          </a:prstGeom>
        </p:spPr>
        <p:txBody>
          <a:bodyPr spcFirstLastPara="1" wrap="square" lIns="91425" tIns="91425" rIns="91425" bIns="91425" anchor="t" anchorCtr="0">
            <a:noAutofit/>
          </a:bodyPr>
          <a:lstStyle/>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Our system is focused on offices that want to monitor their employee using an automated system. Once the user is registered on the system, he can create his organization and add users to the organization with different roles created by the user.</a:t>
            </a:r>
          </a:p>
          <a:p>
            <a:pPr marL="323850" lvl="0" indent="-171450" algn="just" defTabSz="1044976">
              <a:buFont typeface="Arial" panose="020B0604020202020204" pitchFamily="34" charset="0"/>
              <a:buChar char="•"/>
            </a:pPr>
            <a:endParaRPr lang="en-US" sz="1200"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Once it is done, the user can add cameras and RFID sensors, and label them with their positions. Now the system is </a:t>
            </a:r>
            <a:r>
              <a:rPr lang="en-US">
                <a:solidFill>
                  <a:schemeClr val="tx1"/>
                </a:solidFill>
                <a:latin typeface="Montserrat" panose="00000500000000000000" pitchFamily="2" charset="0"/>
                <a:cs typeface="Calibri"/>
              </a:rPr>
              <a:t>ready </a:t>
            </a:r>
            <a:r>
              <a:rPr lang="en-US" sz="1200">
                <a:solidFill>
                  <a:schemeClr val="tx1"/>
                </a:solidFill>
                <a:latin typeface="Montserrat" panose="00000500000000000000" pitchFamily="2" charset="0"/>
                <a:cs typeface="Calibri"/>
              </a:rPr>
              <a:t>for </a:t>
            </a:r>
            <a:r>
              <a:rPr lang="en-US" sz="1200" dirty="0">
                <a:solidFill>
                  <a:schemeClr val="tx1"/>
                </a:solidFill>
                <a:latin typeface="Montserrat" panose="00000500000000000000" pitchFamily="2" charset="0"/>
                <a:cs typeface="Calibri"/>
              </a:rPr>
              <a:t>use, and the user with appropriate permissions defined in the roles can add an employee with their images to train the system. As soon as the employee is registered, the system will be trained with the employees face and issued with an RFID card. </a:t>
            </a:r>
          </a:p>
          <a:p>
            <a:pPr marL="152400" lvl="0" indent="0" algn="just" defTabSz="1044976">
              <a:buNone/>
            </a:pPr>
            <a:endParaRPr lang="en-US" sz="1200"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As the employees are registered, the employees will be clocked in based on the camera at the entrance and clocked out. An overall report of employees can also be reviewed at any time. Moreover, warning and challans can also be generated and sent to the employees. </a:t>
            </a:r>
          </a:p>
          <a:p>
            <a:pPr marL="152400" lvl="0" indent="0" algn="just" defTabSz="1044976">
              <a:buNone/>
            </a:pPr>
            <a:endParaRPr lang="en-US" sz="1200" dirty="0">
              <a:solidFill>
                <a:schemeClr val="tx1"/>
              </a:solidFill>
              <a:latin typeface="Montserrat" panose="00000500000000000000" pitchFamily="2" charset="0"/>
              <a:cs typeface="Calibri"/>
            </a:endParaRPr>
          </a:p>
          <a:p>
            <a:pPr marL="323850" lvl="0" indent="-171450" algn="just" defTabSz="1044976">
              <a:buFont typeface="Arial" panose="020B0604020202020204" pitchFamily="34" charset="0"/>
              <a:buChar char="•"/>
            </a:pPr>
            <a:r>
              <a:rPr lang="en-US" sz="1200" dirty="0">
                <a:solidFill>
                  <a:schemeClr val="tx1"/>
                </a:solidFill>
                <a:latin typeface="Montserrat" panose="00000500000000000000" pitchFamily="2" charset="0"/>
                <a:cs typeface="Calibri"/>
              </a:rPr>
              <a:t>The system also allows the user with appropriate permissions to search a user with an image or name to search for the location. The same system will be used to monitor the visitors in the office.</a:t>
            </a:r>
          </a:p>
        </p:txBody>
      </p:sp>
    </p:spTree>
    <p:extLst>
      <p:ext uri="{BB962C8B-B14F-4D97-AF65-F5344CB8AC3E}">
        <p14:creationId xmlns:p14="http://schemas.microsoft.com/office/powerpoint/2010/main" val="81216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7"/>
          <p:cNvSpPr txBox="1">
            <a:spLocks noGrp="1"/>
          </p:cNvSpPr>
          <p:nvPr>
            <p:ph type="subTitle" idx="1"/>
          </p:nvPr>
        </p:nvSpPr>
        <p:spPr>
          <a:xfrm>
            <a:off x="1982025" y="1792454"/>
            <a:ext cx="23727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tx1"/>
                </a:solidFill>
                <a:latin typeface="Montserrat" panose="00000500000000000000" pitchFamily="2" charset="0"/>
                <a:cs typeface="Calibri"/>
              </a:rPr>
              <a:t>Facial Detection</a:t>
            </a:r>
            <a:endParaRPr dirty="0">
              <a:latin typeface="Montserrat" panose="00000500000000000000" pitchFamily="2" charset="0"/>
            </a:endParaRPr>
          </a:p>
        </p:txBody>
      </p:sp>
      <p:sp>
        <p:nvSpPr>
          <p:cNvPr id="593" name="Google Shape;593;p57"/>
          <p:cNvSpPr txBox="1">
            <a:spLocks noGrp="1"/>
          </p:cNvSpPr>
          <p:nvPr>
            <p:ph type="subTitle" idx="3"/>
          </p:nvPr>
        </p:nvSpPr>
        <p:spPr>
          <a:xfrm>
            <a:off x="6051309" y="1770867"/>
            <a:ext cx="2372700" cy="371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tx1"/>
                </a:solidFill>
                <a:latin typeface="Montserrat" panose="00000500000000000000" pitchFamily="2" charset="0"/>
                <a:cs typeface="Calibri"/>
              </a:rPr>
              <a:t>Model Training</a:t>
            </a:r>
            <a:endParaRPr dirty="0">
              <a:latin typeface="Montserrat" panose="00000500000000000000" pitchFamily="2" charset="0"/>
            </a:endParaRPr>
          </a:p>
        </p:txBody>
      </p:sp>
      <p:sp>
        <p:nvSpPr>
          <p:cNvPr id="595" name="Google Shape;595;p57"/>
          <p:cNvSpPr txBox="1">
            <a:spLocks noGrp="1"/>
          </p:cNvSpPr>
          <p:nvPr>
            <p:ph type="subTitle" idx="5"/>
          </p:nvPr>
        </p:nvSpPr>
        <p:spPr>
          <a:xfrm>
            <a:off x="1982025" y="3277816"/>
            <a:ext cx="2372700" cy="371400"/>
          </a:xfrm>
          <a:prstGeom prst="rect">
            <a:avLst/>
          </a:prstGeom>
        </p:spPr>
        <p:txBody>
          <a:bodyPr spcFirstLastPara="1" wrap="square" lIns="91425" tIns="91425" rIns="91425" bIns="91425" anchor="ctr" anchorCtr="0">
            <a:noAutofit/>
          </a:bodyPr>
          <a:lstStyle/>
          <a:p>
            <a:pPr marL="0" indent="0"/>
            <a:r>
              <a:rPr lang="en-US" sz="1800" dirty="0">
                <a:solidFill>
                  <a:schemeClr val="tx1"/>
                </a:solidFill>
                <a:latin typeface="Montserrat" panose="00000500000000000000" pitchFamily="2" charset="0"/>
                <a:cs typeface="Calibri"/>
              </a:rPr>
              <a:t>Model Deployment and Tracking</a:t>
            </a:r>
            <a:endParaRPr lang="en-US" sz="1800" dirty="0">
              <a:solidFill>
                <a:schemeClr val="tx1"/>
              </a:solidFill>
              <a:latin typeface="Montserrat" panose="00000500000000000000" pitchFamily="2" charset="0"/>
              <a:ea typeface="+mn-lt"/>
              <a:cs typeface="+mn-lt"/>
            </a:endParaRPr>
          </a:p>
          <a:p>
            <a:pPr marL="0" lvl="0" indent="0" algn="l" rtl="0">
              <a:spcBef>
                <a:spcPts val="0"/>
              </a:spcBef>
              <a:spcAft>
                <a:spcPts val="0"/>
              </a:spcAft>
              <a:buNone/>
            </a:pPr>
            <a:endParaRPr dirty="0">
              <a:latin typeface="Montserrat" panose="00000500000000000000" pitchFamily="2" charset="0"/>
            </a:endParaRPr>
          </a:p>
        </p:txBody>
      </p:sp>
      <p:sp>
        <p:nvSpPr>
          <p:cNvPr id="597" name="Google Shape;597;p57"/>
          <p:cNvSpPr txBox="1">
            <a:spLocks noGrp="1"/>
          </p:cNvSpPr>
          <p:nvPr>
            <p:ph type="subTitle" idx="7"/>
          </p:nvPr>
        </p:nvSpPr>
        <p:spPr>
          <a:xfrm>
            <a:off x="6051309" y="3172373"/>
            <a:ext cx="23727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tx1"/>
                </a:solidFill>
                <a:latin typeface="Montserrat" panose="00000500000000000000" pitchFamily="2" charset="0"/>
                <a:cs typeface="Calibri"/>
              </a:rPr>
              <a:t>RFID Configuration</a:t>
            </a:r>
            <a:endParaRPr dirty="0">
              <a:latin typeface="Montserrat" panose="00000500000000000000" pitchFamily="2" charset="0"/>
            </a:endParaRPr>
          </a:p>
        </p:txBody>
      </p:sp>
      <p:sp>
        <p:nvSpPr>
          <p:cNvPr id="599" name="Google Shape;599;p57"/>
          <p:cNvSpPr/>
          <p:nvPr/>
        </p:nvSpPr>
        <p:spPr>
          <a:xfrm rot="10800000" flipH="1">
            <a:off x="719999" y="1511087"/>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sp>
        <p:nvSpPr>
          <p:cNvPr id="601" name="Google Shape;601;p57"/>
          <p:cNvSpPr/>
          <p:nvPr/>
        </p:nvSpPr>
        <p:spPr>
          <a:xfrm>
            <a:off x="719999" y="2854705"/>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7"/>
          <p:cNvSpPr/>
          <p:nvPr/>
        </p:nvSpPr>
        <p:spPr>
          <a:xfrm rot="10800000">
            <a:off x="4799524" y="1511087"/>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7"/>
          <p:cNvSpPr/>
          <p:nvPr/>
        </p:nvSpPr>
        <p:spPr>
          <a:xfrm>
            <a:off x="4799524" y="2854705"/>
            <a:ext cx="1167600" cy="1047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57"/>
          <p:cNvGrpSpPr/>
          <p:nvPr/>
        </p:nvGrpSpPr>
        <p:grpSpPr>
          <a:xfrm>
            <a:off x="1113247" y="1867222"/>
            <a:ext cx="381104" cy="335031"/>
            <a:chOff x="898875" y="244725"/>
            <a:chExt cx="481800" cy="423500"/>
          </a:xfrm>
        </p:grpSpPr>
        <p:sp>
          <p:nvSpPr>
            <p:cNvPr id="605" name="Google Shape;605;p5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 name="Google Shape;606;p5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 name="Google Shape;607;p5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 name="Google Shape;608;p5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 name="Google Shape;609;p5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5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 name="Google Shape;611;p57"/>
          <p:cNvGrpSpPr/>
          <p:nvPr/>
        </p:nvGrpSpPr>
        <p:grpSpPr>
          <a:xfrm>
            <a:off x="1136315" y="3187769"/>
            <a:ext cx="334969" cy="381172"/>
            <a:chOff x="1529350" y="258825"/>
            <a:chExt cx="423475" cy="481825"/>
          </a:xfrm>
        </p:grpSpPr>
        <p:sp>
          <p:nvSpPr>
            <p:cNvPr id="612" name="Google Shape;612;p5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 name="Google Shape;613;p5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 name="Google Shape;614;p57"/>
          <p:cNvGrpSpPr/>
          <p:nvPr/>
        </p:nvGrpSpPr>
        <p:grpSpPr>
          <a:xfrm>
            <a:off x="5192762" y="3187769"/>
            <a:ext cx="381124" cy="381172"/>
            <a:chOff x="900750" y="1436075"/>
            <a:chExt cx="481825" cy="481825"/>
          </a:xfrm>
        </p:grpSpPr>
        <p:sp>
          <p:nvSpPr>
            <p:cNvPr id="615" name="Google Shape;615;p5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 name="Google Shape;616;p5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 name="Google Shape;617;p5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 name="Google Shape;618;p5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 name="Google Shape;619;p57"/>
          <p:cNvGrpSpPr/>
          <p:nvPr/>
        </p:nvGrpSpPr>
        <p:grpSpPr>
          <a:xfrm>
            <a:off x="5192792" y="1844141"/>
            <a:ext cx="381064" cy="381192"/>
            <a:chOff x="5049725" y="2027900"/>
            <a:chExt cx="481750" cy="481850"/>
          </a:xfrm>
        </p:grpSpPr>
        <p:sp>
          <p:nvSpPr>
            <p:cNvPr id="620" name="Google Shape;620;p5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 name="Google Shape;621;p5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 name="Google Shape;622;p5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 name="Google Shape;623;p5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 name="Google Shape;624;p5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 name="Google Shape;625;p5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 name="Google Shape;626;p5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 name="Google Shape;627;p5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theme/theme1.xml><?xml version="1.0" encoding="utf-8"?>
<a:theme xmlns:a="http://schemas.openxmlformats.org/drawingml/2006/main" name="Employee Onboarding by Slidesgo">
  <a:themeElements>
    <a:clrScheme name="Simple Light">
      <a:dk1>
        <a:srgbClr val="2F2F2F"/>
      </a:dk1>
      <a:lt1>
        <a:srgbClr val="FFFFFF"/>
      </a:lt1>
      <a:dk2>
        <a:srgbClr val="6930C3"/>
      </a:dk2>
      <a:lt2>
        <a:srgbClr val="5390D9"/>
      </a:lt2>
      <a:accent1>
        <a:srgbClr val="48BFE3"/>
      </a:accent1>
      <a:accent2>
        <a:srgbClr val="6930C3"/>
      </a:accent2>
      <a:accent3>
        <a:srgbClr val="5390D9"/>
      </a:accent3>
      <a:accent4>
        <a:srgbClr val="48BFE3"/>
      </a:accent4>
      <a:accent5>
        <a:srgbClr val="6930C3"/>
      </a:accent5>
      <a:accent6>
        <a:srgbClr val="5390D9"/>
      </a:accent6>
      <a:hlink>
        <a:srgbClr val="2F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2182</Words>
  <Application>Microsoft Office PowerPoint</Application>
  <PresentationFormat>On-screen Show (16:9)</PresentationFormat>
  <Paragraphs>246</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Montserrat</vt:lpstr>
      <vt:lpstr>Montserrat Medium</vt:lpstr>
      <vt:lpstr>Palanquin Dark</vt:lpstr>
      <vt:lpstr>Symbol</vt:lpstr>
      <vt:lpstr>Arial</vt:lpstr>
      <vt:lpstr>Times New Roman</vt:lpstr>
      <vt:lpstr>Montserrat Black</vt:lpstr>
      <vt:lpstr>Employee Onboarding by Slidesgo</vt:lpstr>
      <vt:lpstr>Employee Identification and Tracking</vt:lpstr>
      <vt:lpstr>Group</vt:lpstr>
      <vt:lpstr>Project Category</vt:lpstr>
      <vt:lpstr>Introduction</vt:lpstr>
      <vt:lpstr>Problem Statement</vt:lpstr>
      <vt:lpstr>Related System Analysis</vt:lpstr>
      <vt:lpstr>Advantages of Proposed System</vt:lpstr>
      <vt:lpstr>Scope</vt:lpstr>
      <vt:lpstr>Modules</vt:lpstr>
      <vt:lpstr>Modules (Continued)</vt:lpstr>
      <vt:lpstr>Facial Detection</vt:lpstr>
      <vt:lpstr>Model Training</vt:lpstr>
      <vt:lpstr>Model Deployment &amp; Tracking</vt:lpstr>
      <vt:lpstr>RFID Configuration</vt:lpstr>
      <vt:lpstr>RFID Tracking</vt:lpstr>
      <vt:lpstr>Web Application Development</vt:lpstr>
      <vt:lpstr>Mobile App Development</vt:lpstr>
      <vt:lpstr>System Limitations</vt:lpstr>
      <vt:lpstr>Software process methodology</vt:lpstr>
      <vt:lpstr>Tools and Technologies</vt:lpstr>
      <vt:lpstr>Project Stakeholders and Roles</vt:lpstr>
      <vt:lpstr>Work Division</vt:lpstr>
      <vt:lpstr>Data Gathering</vt:lpstr>
      <vt:lpstr>Concepts</vt:lpstr>
      <vt:lpstr>Data Gathering</vt:lpstr>
      <vt:lpstr>Data Gathering (Continued)</vt:lpstr>
      <vt:lpstr>Gantt Chart</vt:lpstr>
      <vt:lpstr>Mockups</vt:lpstr>
      <vt:lpstr>Mockups</vt:lpstr>
      <vt:lpstr>Mockups</vt:lpstr>
      <vt:lpstr>Conclusion</vt:lpstr>
      <vt:lpstr>References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Identification and Tracking</dc:title>
  <cp:lastModifiedBy>MUHAMMAD UMER NAEEM</cp:lastModifiedBy>
  <cp:revision>13</cp:revision>
  <dcterms:modified xsi:type="dcterms:W3CDTF">2020-11-03T09:41:52Z</dcterms:modified>
</cp:coreProperties>
</file>